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sldIdLst>
    <p:sldId id="256" r:id="rId5"/>
    <p:sldId id="268" r:id="rId6"/>
    <p:sldId id="269" r:id="rId7"/>
    <p:sldId id="277" r:id="rId8"/>
    <p:sldId id="270" r:id="rId9"/>
    <p:sldId id="271" r:id="rId10"/>
    <p:sldId id="278" r:id="rId11"/>
    <p:sldId id="272" r:id="rId12"/>
    <p:sldId id="273" r:id="rId13"/>
    <p:sldId id="276" r:id="rId14"/>
    <p:sldId id="274" r:id="rId15"/>
    <p:sldId id="275" r:id="rId16"/>
    <p:sldId id="259" r:id="rId17"/>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FF05"/>
    <a:srgbClr val="59EA00"/>
    <a:srgbClr val="81E101"/>
    <a:srgbClr val="56FA40"/>
    <a:srgbClr val="86FF01"/>
    <a:srgbClr val="11F200"/>
    <a:srgbClr val="31E600"/>
    <a:srgbClr val="54C4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F337CF-49CD-4ED0-8E19-F78123F75171}" v="58" dt="2020-06-09T21:14:03.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41" autoAdjust="0"/>
  </p:normalViewPr>
  <p:slideViewPr>
    <p:cSldViewPr snapToGrid="0">
      <p:cViewPr varScale="1">
        <p:scale>
          <a:sx n="81" d="100"/>
          <a:sy n="81" d="100"/>
        </p:scale>
        <p:origin x="246" y="84"/>
      </p:cViewPr>
      <p:guideLst>
        <p:guide orient="horz" pos="2160"/>
        <p:guide pos="3840"/>
      </p:guideLst>
    </p:cSldViewPr>
  </p:slideViewPr>
  <p:notesTextViewPr>
    <p:cViewPr>
      <p:scale>
        <a:sx n="1" d="1"/>
        <a:sy n="1" d="1"/>
      </p:scale>
      <p:origin x="0" y="0"/>
    </p:cViewPr>
  </p:notesTextViewPr>
  <p:sorterViewPr>
    <p:cViewPr varScale="1">
      <p:scale>
        <a:sx n="1" d="1"/>
        <a:sy n="1" d="1"/>
      </p:scale>
      <p:origin x="0" y="-13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6/18/2020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6/18/2020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7.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cid:dfad54bb-9bb9-47e8-b42f-590a06a3047a"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7.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7.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7.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58" name="Picture 157">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0" name="Picture 159">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2" name="Oval 161">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4" name="Picture 163">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6" name="Picture 165">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68" name="Rectangle 167">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3D30D32A-359B-41BB-9746-2CF3A21EEFFC}"/>
              </a:ext>
            </a:extLst>
          </p:cNvPr>
          <p:cNvSpPr>
            <a:spLocks noGrp="1"/>
          </p:cNvSpPr>
          <p:nvPr>
            <p:ph type="ctrTitle"/>
          </p:nvPr>
        </p:nvSpPr>
        <p:spPr>
          <a:xfrm>
            <a:off x="609126" y="348118"/>
            <a:ext cx="9252154" cy="1252082"/>
          </a:xfrm>
        </p:spPr>
        <p:txBody>
          <a:bodyPr vert="horz" lIns="91440" tIns="45720" rIns="91440" bIns="45720" rtlCol="0" anchor="t">
            <a:noAutofit/>
          </a:bodyPr>
          <a:lstStyle/>
          <a:p>
            <a:pPr>
              <a:lnSpc>
                <a:spcPct val="90000"/>
              </a:lnSpc>
            </a:pPr>
            <a:r>
              <a:rPr lang="en-US" sz="4000" b="1" i="1" dirty="0"/>
              <a:t>“ A Walk thru the Program Manual</a:t>
            </a:r>
            <a:r>
              <a:rPr lang="en-US" sz="4800" b="1" i="1" dirty="0"/>
              <a:t>”    </a:t>
            </a:r>
            <a:r>
              <a:rPr lang="en-US" sz="4000" b="1" dirty="0"/>
              <a:t>Kairos Outside…</a:t>
            </a:r>
            <a:br>
              <a:rPr lang="en-US" sz="4400" b="1" dirty="0"/>
            </a:br>
            <a:endParaRPr lang="en-US" sz="4400" b="1" i="1" dirty="0"/>
          </a:p>
        </p:txBody>
      </p:sp>
      <p:sp>
        <p:nvSpPr>
          <p:cNvPr id="172" name="Rectangle 17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1042" name="Picture 18" descr="http://www.mykairos.org/docs/webadmins/ko_logo.jpg">
            <a:extLst>
              <a:ext uri="{FF2B5EF4-FFF2-40B4-BE49-F238E27FC236}">
                <a16:creationId xmlns:a16="http://schemas.microsoft.com/office/drawing/2014/main" id="{49A89D8C-892E-4DEA-AAFD-5ED0D65C029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260065" y="2548826"/>
            <a:ext cx="3671869" cy="2781441"/>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2FB85BA-DF52-460F-8AE8-E6D32AF68D7F}"/>
              </a:ext>
            </a:extLst>
          </p:cNvPr>
          <p:cNvSpPr txBox="1"/>
          <p:nvPr/>
        </p:nvSpPr>
        <p:spPr>
          <a:xfrm>
            <a:off x="99340" y="5695607"/>
            <a:ext cx="8819373" cy="1200329"/>
          </a:xfrm>
          <a:prstGeom prst="rect">
            <a:avLst/>
          </a:prstGeom>
          <a:noFill/>
        </p:spPr>
        <p:txBody>
          <a:bodyPr wrap="square" rtlCol="0">
            <a:spAutoFit/>
          </a:bodyPr>
          <a:lstStyle/>
          <a:p>
            <a:r>
              <a:rPr lang="en-US" sz="900" dirty="0">
                <a:solidFill>
                  <a:schemeClr val="bg1"/>
                </a:solidFill>
                <a:latin typeface="Times New Roman" panose="02020603050405020304" pitchFamily="18" charset="0"/>
                <a:cs typeface="Times New Roman" panose="02020603050405020304" pitchFamily="18" charset="0"/>
              </a:rPr>
              <a:t>© 2020 by Kairos Prison Ministry International, Inc. All rights reserved.</a:t>
            </a:r>
          </a:p>
          <a:p>
            <a:r>
              <a:rPr lang="en-US" sz="900" dirty="0">
                <a:solidFill>
                  <a:schemeClr val="bg1"/>
                </a:solidFill>
                <a:latin typeface="Times New Roman" panose="02020603050405020304" pitchFamily="18" charset="0"/>
                <a:cs typeface="Times New Roman" panose="02020603050405020304" pitchFamily="18" charset="0"/>
              </a:rPr>
              <a:t>This publication, owned by Kairos Prison Ministry International, ® Inc. and licensed only for use by authorized Kairos Outside® programs and their volunteers, may be used only for conducting the authorized Kairos program, and must be used in conjunction with training as authorized and conducted by Kairos. This publication, or any part thereof, may not be reproduced or transmitted in any form or by any means, electronic or mechanical, including photocopying, recording, storage in an information retrieval system, or otherwise, without the prior written permission of Kairos Prison Ministry International, ® Inc. </a:t>
            </a:r>
          </a:p>
          <a:p>
            <a:r>
              <a:rPr lang="en-US" sz="900" dirty="0">
                <a:solidFill>
                  <a:schemeClr val="bg1"/>
                </a:solidFill>
                <a:latin typeface="Times New Roman" panose="02020603050405020304" pitchFamily="18" charset="0"/>
                <a:cs typeface="Times New Roman" panose="02020603050405020304" pitchFamily="18" charset="0"/>
              </a:rPr>
              <a:t> </a:t>
            </a:r>
          </a:p>
          <a:p>
            <a:r>
              <a:rPr lang="en-US" sz="900" dirty="0">
                <a:solidFill>
                  <a:schemeClr val="bg1"/>
                </a:solidFill>
                <a:latin typeface="Times New Roman" panose="02020603050405020304" pitchFamily="18" charset="0"/>
                <a:cs typeface="Times New Roman" panose="02020603050405020304" pitchFamily="18" charset="0"/>
              </a:rPr>
              <a:t>Kairos® is the registered trademark and servicemark of Kairos Prison Ministry International, Inc. Kairos Outside is a trademark of Kairos Prison Ministry International, Inc.</a:t>
            </a:r>
          </a:p>
          <a:p>
            <a:r>
              <a:rPr lang="en-US" sz="900" dirty="0"/>
              <a:t> </a:t>
            </a:r>
          </a:p>
        </p:txBody>
      </p:sp>
      <p:pic>
        <p:nvPicPr>
          <p:cNvPr id="4" name="Audio 3">
            <a:hlinkClick r:id="" action="ppaction://media"/>
            <a:extLst>
              <a:ext uri="{FF2B5EF4-FFF2-40B4-BE49-F238E27FC236}">
                <a16:creationId xmlns:a16="http://schemas.microsoft.com/office/drawing/2014/main" id="{210FCCE0-F0CF-4A83-B851-CCCC6B03EEA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3000927"/>
      </p:ext>
    </p:extLst>
  </p:cSld>
  <p:clrMapOvr>
    <a:masterClrMapping/>
  </p:clrMapOvr>
  <mc:AlternateContent xmlns:mc="http://schemas.openxmlformats.org/markup-compatibility/2006" xmlns:p14="http://schemas.microsoft.com/office/powerpoint/2010/main">
    <mc:Choice Requires="p14">
      <p:transition spd="slow" p14:dur="2000" advTm="7778"/>
    </mc:Choice>
    <mc:Fallback xmlns="">
      <p:transition spd="slow" advTm="77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37 ART AND CRAFT ACTIVITIES FOR CLASS 1">
            <a:extLst>
              <a:ext uri="{FF2B5EF4-FFF2-40B4-BE49-F238E27FC236}">
                <a16:creationId xmlns:a16="http://schemas.microsoft.com/office/drawing/2014/main" id="{F8E16372-52E4-47E8-A8EC-ED14A62D6B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7692" y="1257776"/>
            <a:ext cx="3030386" cy="13191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CE9B96C-B3B0-4B1A-A121-CD42B6D41C26}"/>
              </a:ext>
            </a:extLst>
          </p:cNvPr>
          <p:cNvSpPr txBox="1"/>
          <p:nvPr/>
        </p:nvSpPr>
        <p:spPr>
          <a:xfrm>
            <a:off x="1311120" y="2473010"/>
            <a:ext cx="10283884" cy="830997"/>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chemeClr val="bg1"/>
              </a:solidFill>
            </a:endParaRPr>
          </a:p>
        </p:txBody>
      </p:sp>
      <p:sp>
        <p:nvSpPr>
          <p:cNvPr id="2" name="TextBox 1">
            <a:extLst>
              <a:ext uri="{FF2B5EF4-FFF2-40B4-BE49-F238E27FC236}">
                <a16:creationId xmlns:a16="http://schemas.microsoft.com/office/drawing/2014/main" id="{B9FDA0BE-8F4B-412E-9B8D-992E314248CC}"/>
              </a:ext>
            </a:extLst>
          </p:cNvPr>
          <p:cNvSpPr txBox="1"/>
          <p:nvPr/>
        </p:nvSpPr>
        <p:spPr>
          <a:xfrm>
            <a:off x="425232" y="164686"/>
            <a:ext cx="9089829" cy="2308324"/>
          </a:xfrm>
          <a:prstGeom prst="rect">
            <a:avLst/>
          </a:prstGeom>
          <a:noFill/>
        </p:spPr>
        <p:txBody>
          <a:bodyPr wrap="square" rtlCol="0">
            <a:spAutoFit/>
          </a:bodyPr>
          <a:lstStyle/>
          <a:p>
            <a:pPr marL="342900" indent="-342900">
              <a:buFont typeface="Wingdings" panose="05000000000000000000" pitchFamily="2" charset="2"/>
              <a:buChar char="§"/>
            </a:pPr>
            <a:r>
              <a:rPr lang="en-US" sz="2400" i="1" dirty="0">
                <a:solidFill>
                  <a:srgbClr val="7CFF05"/>
                </a:solidFill>
                <a:latin typeface="Times New Roman" panose="02020603050405020304" pitchFamily="18" charset="0"/>
                <a:cs typeface="Times New Roman" panose="02020603050405020304" pitchFamily="18" charset="0"/>
              </a:rPr>
              <a:t>Break your group into teams of 3 or 4 people</a:t>
            </a:r>
          </a:p>
          <a:p>
            <a:pPr marL="342900" indent="-342900">
              <a:buFont typeface="Wingdings" panose="05000000000000000000" pitchFamily="2" charset="2"/>
              <a:buChar char="§"/>
            </a:pPr>
            <a:r>
              <a:rPr lang="en-US" sz="2400" i="1" dirty="0">
                <a:solidFill>
                  <a:srgbClr val="7CFF05"/>
                </a:solidFill>
                <a:latin typeface="Times New Roman" panose="02020603050405020304" pitchFamily="18" charset="0"/>
                <a:cs typeface="Times New Roman" panose="02020603050405020304" pitchFamily="18" charset="0"/>
              </a:rPr>
              <a:t>Have someone from the leadership team ask the questions below</a:t>
            </a:r>
          </a:p>
          <a:p>
            <a:pPr marL="342900" indent="-342900">
              <a:buFont typeface="Wingdings" panose="05000000000000000000" pitchFamily="2" charset="2"/>
              <a:buChar char="§"/>
            </a:pPr>
            <a:r>
              <a:rPr lang="en-US" sz="2400" i="1" dirty="0">
                <a:solidFill>
                  <a:srgbClr val="7CFF05"/>
                </a:solidFill>
                <a:latin typeface="Times New Roman" panose="02020603050405020304" pitchFamily="18" charset="0"/>
                <a:cs typeface="Times New Roman" panose="02020603050405020304" pitchFamily="18" charset="0"/>
              </a:rPr>
              <a:t>As soon as each team finds the answer have them raise their hand, </a:t>
            </a:r>
          </a:p>
          <a:p>
            <a:r>
              <a:rPr lang="en-US" sz="2400" i="1" dirty="0">
                <a:solidFill>
                  <a:srgbClr val="7CFF05"/>
                </a:solidFill>
                <a:latin typeface="Times New Roman" panose="02020603050405020304" pitchFamily="18" charset="0"/>
                <a:cs typeface="Times New Roman" panose="02020603050405020304" pitchFamily="18" charset="0"/>
              </a:rPr>
              <a:t>    for every correct answer the teams receive one point, the team</a:t>
            </a:r>
          </a:p>
          <a:p>
            <a:r>
              <a:rPr lang="en-US" sz="2400" i="1" dirty="0">
                <a:solidFill>
                  <a:srgbClr val="7CFF05"/>
                </a:solidFill>
                <a:latin typeface="Times New Roman" panose="02020603050405020304" pitchFamily="18" charset="0"/>
                <a:cs typeface="Times New Roman" panose="02020603050405020304" pitchFamily="18" charset="0"/>
              </a:rPr>
              <a:t>    with the most points wins bragging rights</a:t>
            </a:r>
            <a:r>
              <a:rPr lang="en-US" sz="2400" dirty="0">
                <a:solidFill>
                  <a:srgbClr val="7CFF05"/>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
            </a:pPr>
            <a:r>
              <a:rPr lang="en-US" sz="2400" b="1" i="1" dirty="0">
                <a:solidFill>
                  <a:srgbClr val="7CFF05"/>
                </a:solidFill>
                <a:latin typeface="Times New Roman" panose="02020603050405020304" pitchFamily="18" charset="0"/>
                <a:cs typeface="Times New Roman" panose="02020603050405020304" pitchFamily="18" charset="0"/>
              </a:rPr>
              <a:t>This exercise should take no longer than 15 minutes</a:t>
            </a:r>
          </a:p>
        </p:txBody>
      </p:sp>
      <p:sp>
        <p:nvSpPr>
          <p:cNvPr id="4" name="TextBox 3">
            <a:extLst>
              <a:ext uri="{FF2B5EF4-FFF2-40B4-BE49-F238E27FC236}">
                <a16:creationId xmlns:a16="http://schemas.microsoft.com/office/drawing/2014/main" id="{E93CCA6E-1830-47D4-B629-FB8E4946B326}"/>
              </a:ext>
            </a:extLst>
          </p:cNvPr>
          <p:cNvSpPr txBox="1"/>
          <p:nvPr/>
        </p:nvSpPr>
        <p:spPr>
          <a:xfrm>
            <a:off x="596996" y="3157731"/>
            <a:ext cx="10978881" cy="2246769"/>
          </a:xfrm>
          <a:prstGeom prst="rect">
            <a:avLst/>
          </a:prstGeom>
          <a:noFill/>
        </p:spPr>
        <p:txBody>
          <a:bodyPr wrap="square" rtlCol="0">
            <a:spAutoFit/>
          </a:bodyPr>
          <a:lstStyle/>
          <a:p>
            <a:pPr marL="285750" indent="-28575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On what page are there instructions for how the Observing Leader 1 should introduce herself?</a:t>
            </a:r>
          </a:p>
          <a:p>
            <a:pPr marL="285750" indent="-28575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On what page does it say the team is not present for the reading of the Bedtime Story?</a:t>
            </a:r>
          </a:p>
          <a:p>
            <a:pPr marL="285750" indent="-28575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On what page can you find the following statement: </a:t>
            </a:r>
          </a:p>
          <a:p>
            <a:r>
              <a:rPr lang="en-US" sz="2000" b="1" dirty="0">
                <a:latin typeface="Times New Roman" panose="02020603050405020304" pitchFamily="18" charset="0"/>
                <a:cs typeface="Times New Roman" panose="02020603050405020304" pitchFamily="18" charset="0"/>
              </a:rPr>
              <a:t>    NEVER SHORTEN THIS QUIET TIME BECAUSE THE GUESTS NEED THE BREAK?</a:t>
            </a:r>
          </a:p>
          <a:p>
            <a:pPr marL="285750" indent="-28575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What direction is given in the schedule regarding entertainment at the Elegant Dinner, and on what page is it found?</a:t>
            </a:r>
          </a:p>
          <a:p>
            <a:pPr marL="285750" indent="-28575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What directions are given regarding the Relationships talk, and on what page are they found?</a:t>
            </a:r>
          </a:p>
        </p:txBody>
      </p:sp>
      <p:pic>
        <p:nvPicPr>
          <p:cNvPr id="8" name="Audio 7">
            <a:hlinkClick r:id="" action="ppaction://media"/>
            <a:extLst>
              <a:ext uri="{FF2B5EF4-FFF2-40B4-BE49-F238E27FC236}">
                <a16:creationId xmlns:a16="http://schemas.microsoft.com/office/drawing/2014/main" id="{3A85BE44-BDAB-4856-BB3D-92463EB9E8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248650"/>
      </p:ext>
    </p:extLst>
  </p:cSld>
  <p:clrMapOvr>
    <a:masterClrMapping/>
  </p:clrMapOvr>
  <mc:AlternateContent xmlns:mc="http://schemas.openxmlformats.org/markup-compatibility/2006" xmlns:p14="http://schemas.microsoft.com/office/powerpoint/2010/main">
    <mc:Choice Requires="p14">
      <p:transition spd="slow" p14:dur="2000" advTm="24053"/>
    </mc:Choice>
    <mc:Fallback xmlns="">
      <p:transition spd="slow" advTm="24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437323" y="118834"/>
            <a:ext cx="10232763" cy="791250"/>
          </a:xfrm>
        </p:spPr>
        <p:txBody>
          <a:bodyPr/>
          <a:lstStyle/>
          <a:p>
            <a:pPr algn="ctr"/>
            <a:r>
              <a:rPr lang="en-US" sz="3600" b="1" dirty="0">
                <a:latin typeface="Times New Roman" panose="02020603050405020304" pitchFamily="18" charset="0"/>
                <a:cs typeface="Times New Roman" panose="02020603050405020304" pitchFamily="18" charset="0"/>
              </a:rPr>
              <a:t>Guide Book for Conducting Continuing Ministry</a:t>
            </a:r>
          </a:p>
        </p:txBody>
      </p:sp>
      <p:sp>
        <p:nvSpPr>
          <p:cNvPr id="4" name="TextBox 3">
            <a:extLst>
              <a:ext uri="{FF2B5EF4-FFF2-40B4-BE49-F238E27FC236}">
                <a16:creationId xmlns:a16="http://schemas.microsoft.com/office/drawing/2014/main" id="{B6CBF860-F8E4-466F-97B8-710B61C9F933}"/>
              </a:ext>
            </a:extLst>
          </p:cNvPr>
          <p:cNvSpPr txBox="1"/>
          <p:nvPr/>
        </p:nvSpPr>
        <p:spPr>
          <a:xfrm>
            <a:off x="668258" y="892889"/>
            <a:ext cx="11242059" cy="1477328"/>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The Continuing Ministry Section</a:t>
            </a:r>
          </a:p>
          <a:p>
            <a:r>
              <a:rPr lang="en-US" sz="3000" b="1" dirty="0">
                <a:latin typeface="Times New Roman" panose="02020603050405020304" pitchFamily="18" charset="0"/>
                <a:cs typeface="Times New Roman" panose="02020603050405020304" pitchFamily="18" charset="0"/>
              </a:rPr>
              <a:t>Provides Information about Reunions and Share, Witness, Accountability, and Pray Groups</a:t>
            </a:r>
          </a:p>
        </p:txBody>
      </p:sp>
      <p:sp>
        <p:nvSpPr>
          <p:cNvPr id="10" name="TextBox 9">
            <a:extLst>
              <a:ext uri="{FF2B5EF4-FFF2-40B4-BE49-F238E27FC236}">
                <a16:creationId xmlns:a16="http://schemas.microsoft.com/office/drawing/2014/main" id="{AA6A8C1D-ED90-4286-AECC-01B61EB87FE2}"/>
              </a:ext>
            </a:extLst>
          </p:cNvPr>
          <p:cNvSpPr txBox="1"/>
          <p:nvPr/>
        </p:nvSpPr>
        <p:spPr>
          <a:xfrm>
            <a:off x="668258" y="2750875"/>
            <a:ext cx="8727533" cy="4062651"/>
          </a:xfrm>
          <a:prstGeom prst="rect">
            <a:avLst/>
          </a:prstGeom>
          <a:noFill/>
        </p:spPr>
        <p:txBody>
          <a:bodyPr wrap="square" rtlCol="0">
            <a:spAutoFit/>
          </a:bodyPr>
          <a:lstStyle/>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Reunions									</a:t>
            </a:r>
            <a:r>
              <a:rPr lang="en-US" sz="2000" i="1" dirty="0">
                <a:latin typeface="Times New Roman" panose="02020603050405020304" pitchFamily="18" charset="0"/>
                <a:cs typeface="Times New Roman" panose="02020603050405020304" pitchFamily="18" charset="0"/>
              </a:rPr>
              <a:t>Pages185-188</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When Reunions should take place</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Agenda</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Best practices for Reunions</a:t>
            </a:r>
            <a:r>
              <a:rPr lang="en-US" sz="2800" dirty="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Support Groups	</a:t>
            </a:r>
            <a:r>
              <a:rPr lang="en-US" sz="2800" i="1"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Pages 189-191</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Purpose of S.W.A.P. Groups</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Forming a S.W.A.P. Group</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Importance of S.W.A.P. Groups</a:t>
            </a:r>
          </a:p>
          <a:p>
            <a:pPr lvl="1"/>
            <a:endParaRPr lang="en-US" sz="3600" dirty="0">
              <a:latin typeface="Times New Roman" panose="02020603050405020304" pitchFamily="18"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id="{3FF41484-EBFB-4D4C-BD0A-E3C938BB1F7C}"/>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rot="307746">
            <a:off x="8133470" y="2201620"/>
            <a:ext cx="3871079" cy="4237481"/>
          </a:xfrm>
          <a:prstGeom prst="ellipse">
            <a:avLst/>
          </a:prstGeom>
          <a:ln>
            <a:noFill/>
          </a:ln>
          <a:effectLst>
            <a:softEdge rad="112500"/>
          </a:effectLst>
        </p:spPr>
      </p:pic>
      <p:pic>
        <p:nvPicPr>
          <p:cNvPr id="7" name="Audio 6">
            <a:hlinkClick r:id="" action="ppaction://media"/>
            <a:extLst>
              <a:ext uri="{FF2B5EF4-FFF2-40B4-BE49-F238E27FC236}">
                <a16:creationId xmlns:a16="http://schemas.microsoft.com/office/drawing/2014/main" id="{7E588EC1-A97B-45AF-9125-907D2FC3EF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74127354"/>
      </p:ext>
    </p:extLst>
  </p:cSld>
  <p:clrMapOvr>
    <a:masterClrMapping/>
  </p:clrMapOvr>
  <mc:AlternateContent xmlns:mc="http://schemas.openxmlformats.org/markup-compatibility/2006" xmlns:p14="http://schemas.microsoft.com/office/powerpoint/2010/main">
    <mc:Choice Requires="p14">
      <p:transition spd="slow" p14:dur="2000" advTm="72803"/>
    </mc:Choice>
    <mc:Fallback xmlns="">
      <p:transition spd="slow" advTm="72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4EC832-72BF-4D98-BD34-9BCFCDAFE782}"/>
              </a:ext>
            </a:extLst>
          </p:cNvPr>
          <p:cNvSpPr txBox="1"/>
          <p:nvPr/>
        </p:nvSpPr>
        <p:spPr>
          <a:xfrm>
            <a:off x="2624537" y="437322"/>
            <a:ext cx="6942926" cy="646331"/>
          </a:xfrm>
          <a:prstGeom prst="rect">
            <a:avLst/>
          </a:prstGeom>
          <a:noFill/>
        </p:spPr>
        <p:txBody>
          <a:bodyPr wrap="none" rtlCol="0">
            <a:spAutoFit/>
          </a:bodyPr>
          <a:lstStyle/>
          <a:p>
            <a:r>
              <a:rPr lang="en-US" sz="3600" dirty="0">
                <a:latin typeface="Times New Roman" panose="02020603050405020304" pitchFamily="18" charset="0"/>
                <a:cs typeface="Times New Roman" panose="02020603050405020304" pitchFamily="18" charset="0"/>
              </a:rPr>
              <a:t>Guidebook for Intervention Protocol</a:t>
            </a:r>
          </a:p>
        </p:txBody>
      </p:sp>
      <p:sp>
        <p:nvSpPr>
          <p:cNvPr id="3" name="TextBox 2">
            <a:extLst>
              <a:ext uri="{FF2B5EF4-FFF2-40B4-BE49-F238E27FC236}">
                <a16:creationId xmlns:a16="http://schemas.microsoft.com/office/drawing/2014/main" id="{9F963FD2-492D-4A3D-9CB8-00F93CDC888B}"/>
              </a:ext>
            </a:extLst>
          </p:cNvPr>
          <p:cNvSpPr txBox="1"/>
          <p:nvPr/>
        </p:nvSpPr>
        <p:spPr>
          <a:xfrm>
            <a:off x="495300" y="1840949"/>
            <a:ext cx="8087978" cy="3970318"/>
          </a:xfrm>
          <a:prstGeom prst="rect">
            <a:avLst/>
          </a:prstGeom>
          <a:noFill/>
        </p:spPr>
        <p:txBody>
          <a:bodyPr wrap="square" rtlCol="0">
            <a:spAutoFit/>
          </a:bodyPr>
          <a:lstStyle/>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Information for determining if intervention or discipline of a volunteer is warranted</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Procedures and policy documents to reference if discipline is necessary</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Information on who is responsible </a:t>
            </a:r>
          </a:p>
          <a:p>
            <a:r>
              <a:rPr lang="en-US" sz="2800" dirty="0">
                <a:latin typeface="Times New Roman" panose="02020603050405020304" pitchFamily="18" charset="0"/>
                <a:cs typeface="Times New Roman" panose="02020603050405020304" pitchFamily="18" charset="0"/>
              </a:rPr>
              <a:t>     for taking action</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Removal of  Team Members</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Removal of Weekend Leaders</a:t>
            </a:r>
          </a:p>
          <a:p>
            <a:endParaRPr lang="en-US" sz="2800" dirty="0">
              <a:latin typeface="Times New Roman" panose="02020603050405020304" pitchFamily="18" charset="0"/>
              <a:cs typeface="Times New Roman" panose="02020603050405020304" pitchFamily="18" charset="0"/>
            </a:endParaRPr>
          </a:p>
        </p:txBody>
      </p:sp>
      <p:pic>
        <p:nvPicPr>
          <p:cNvPr id="5122" name="Picture 2" descr="Dealing with Conflict | Lead Today">
            <a:extLst>
              <a:ext uri="{FF2B5EF4-FFF2-40B4-BE49-F238E27FC236}">
                <a16:creationId xmlns:a16="http://schemas.microsoft.com/office/drawing/2014/main" id="{E90BACEE-7462-49D5-981F-FB56999FB728}"/>
              </a:ext>
            </a:extLst>
          </p:cNvPr>
          <p:cNvPicPr>
            <a:picLocks noChangeAspect="1" noChangeArrowheads="1"/>
          </p:cNvPicPr>
          <p:nvPr/>
        </p:nvPicPr>
        <p:blipFill>
          <a:blip r:embed="rId4">
            <a:duotone>
              <a:prstClr val="black"/>
              <a:srgbClr val="7CFF05">
                <a:tint val="45000"/>
                <a:satMod val="400000"/>
              </a:srgbClr>
            </a:duotone>
            <a:extLst>
              <a:ext uri="{28A0092B-C50C-407E-A947-70E740481C1C}">
                <a14:useLocalDpi xmlns:a14="http://schemas.microsoft.com/office/drawing/2010/main" val="0"/>
              </a:ext>
            </a:extLst>
          </a:blip>
          <a:srcRect/>
          <a:stretch>
            <a:fillRect/>
          </a:stretch>
        </p:blipFill>
        <p:spPr bwMode="auto">
          <a:xfrm>
            <a:off x="8169481" y="2968580"/>
            <a:ext cx="3336876" cy="23580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BF83C1-C0C1-4A66-9DF9-C0BF911E34CD}"/>
              </a:ext>
            </a:extLst>
          </p:cNvPr>
          <p:cNvSpPr txBox="1"/>
          <p:nvPr/>
        </p:nvSpPr>
        <p:spPr>
          <a:xfrm>
            <a:off x="1048465" y="5441935"/>
            <a:ext cx="2218877" cy="461665"/>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Pages 193-194)</a:t>
            </a:r>
          </a:p>
        </p:txBody>
      </p:sp>
      <p:pic>
        <p:nvPicPr>
          <p:cNvPr id="8" name="Audio 7">
            <a:hlinkClick r:id="" action="ppaction://media"/>
            <a:extLst>
              <a:ext uri="{FF2B5EF4-FFF2-40B4-BE49-F238E27FC236}">
                <a16:creationId xmlns:a16="http://schemas.microsoft.com/office/drawing/2014/main" id="{0917B897-58A2-4E02-B778-CDEEBA9D02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70081775"/>
      </p:ext>
    </p:extLst>
  </p:cSld>
  <p:clrMapOvr>
    <a:masterClrMapping/>
  </p:clrMapOvr>
  <mc:AlternateContent xmlns:mc="http://schemas.openxmlformats.org/markup-compatibility/2006" xmlns:p14="http://schemas.microsoft.com/office/powerpoint/2010/main">
    <mc:Choice Requires="p14">
      <p:transition spd="slow" p14:dur="2000" advTm="56988"/>
    </mc:Choice>
    <mc:Fallback xmlns="">
      <p:transition spd="slow" advTm="56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27" name="Picture 13">
            <a:extLst>
              <a:ext uri="{FF2B5EF4-FFF2-40B4-BE49-F238E27FC236}">
                <a16:creationId xmlns:a16="http://schemas.microsoft.com/office/drawing/2014/main" id="{AA085689-791F-4B8F-9F30-12415B97D3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8" name="Picture 15">
            <a:extLst>
              <a:ext uri="{FF2B5EF4-FFF2-40B4-BE49-F238E27FC236}">
                <a16:creationId xmlns:a16="http://schemas.microsoft.com/office/drawing/2014/main" id="{AA3FED7F-6821-47C0-A464-E9278B2412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9" name="Oval 17">
            <a:extLst>
              <a:ext uri="{FF2B5EF4-FFF2-40B4-BE49-F238E27FC236}">
                <a16:creationId xmlns:a16="http://schemas.microsoft.com/office/drawing/2014/main" id="{8F54B2FB-3F54-4350-8D1B-F86D677CA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0" name="Picture 19">
            <a:extLst>
              <a:ext uri="{FF2B5EF4-FFF2-40B4-BE49-F238E27FC236}">
                <a16:creationId xmlns:a16="http://schemas.microsoft.com/office/drawing/2014/main" id="{561B34F5-88E5-4711-BC16-3005C29AD7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1" name="Picture 21">
            <a:extLst>
              <a:ext uri="{FF2B5EF4-FFF2-40B4-BE49-F238E27FC236}">
                <a16:creationId xmlns:a16="http://schemas.microsoft.com/office/drawing/2014/main" id="{4F3661D0-2268-4D3E-88BA-0647BCBE33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2" name="Rectangle 23">
            <a:extLst>
              <a:ext uri="{FF2B5EF4-FFF2-40B4-BE49-F238E27FC236}">
                <a16:creationId xmlns:a16="http://schemas.microsoft.com/office/drawing/2014/main" id="{DDB56DB5-0324-4F79-9AB8-CB18C1DC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Title 4">
            <a:extLst>
              <a:ext uri="{FF2B5EF4-FFF2-40B4-BE49-F238E27FC236}">
                <a16:creationId xmlns:a16="http://schemas.microsoft.com/office/drawing/2014/main" id="{268EAB8F-7D07-4F67-8A10-8CAA18FBB1B3}"/>
              </a:ext>
            </a:extLst>
          </p:cNvPr>
          <p:cNvSpPr>
            <a:spLocks noGrp="1"/>
          </p:cNvSpPr>
          <p:nvPr>
            <p:ph type="title"/>
          </p:nvPr>
        </p:nvSpPr>
        <p:spPr>
          <a:xfrm>
            <a:off x="364704" y="570703"/>
            <a:ext cx="3984011" cy="1641986"/>
          </a:xfrm>
        </p:spPr>
        <p:txBody>
          <a:bodyPr vert="horz" lIns="91440" tIns="45720" rIns="91440" bIns="45720" rtlCol="0" anchor="t">
            <a:noAutofit/>
          </a:bodyPr>
          <a:lstStyle/>
          <a:p>
            <a:pPr>
              <a:lnSpc>
                <a:spcPct val="90000"/>
              </a:lnSpc>
            </a:pPr>
            <a:r>
              <a:rPr lang="en-US" sz="4000" b="1" dirty="0">
                <a:latin typeface="Times New Roman" panose="02020603050405020304" pitchFamily="18" charset="0"/>
                <a:cs typeface="Times New Roman" panose="02020603050405020304" pitchFamily="18" charset="0"/>
              </a:rPr>
              <a:t>Layout of Program Manual</a:t>
            </a:r>
          </a:p>
        </p:txBody>
      </p:sp>
      <p:pic>
        <p:nvPicPr>
          <p:cNvPr id="9" name="Picture Placeholder 8" descr="A large green field&#10;&#10;Description automatically generated">
            <a:extLst>
              <a:ext uri="{FF2B5EF4-FFF2-40B4-BE49-F238E27FC236}">
                <a16:creationId xmlns:a16="http://schemas.microsoft.com/office/drawing/2014/main" id="{061CF694-6579-4488-AE80-22223CDFB23E}"/>
              </a:ext>
            </a:extLst>
          </p:cNvPr>
          <p:cNvPicPr>
            <a:picLocks noGrp="1"/>
          </p:cNvPicPr>
          <p:nvPr>
            <p:ph type="pic" idx="1"/>
          </p:nvPr>
        </p:nvPicPr>
        <p:blipFill rotWithShape="1">
          <a:blip r:embed="rId9">
            <a:extLst>
              <a:ext uri="{28A0092B-C50C-407E-A947-70E740481C1C}">
                <a14:useLocalDpi xmlns:a14="http://schemas.microsoft.com/office/drawing/2010/main" val="0"/>
              </a:ext>
            </a:extLst>
          </a:blip>
          <a:srcRect l="8338" r="18904" b="-1"/>
          <a:stretch/>
        </p:blipFill>
        <p:spPr bwMode="auto">
          <a:xfrm>
            <a:off x="4634680" y="10"/>
            <a:ext cx="7560130" cy="6857990"/>
          </a:xfrm>
          <a:prstGeom prst="rect">
            <a:avLst/>
          </a:prstGeom>
          <a:extLst>
            <a:ext uri="{53640926-AAD7-44D8-BBD7-CCE9431645EC}">
              <a14:shadowObscured xmlns:a14="http://schemas.microsoft.com/office/drawing/2010/main"/>
            </a:ext>
          </a:extLst>
        </p:spPr>
      </p:pic>
      <p:sp>
        <p:nvSpPr>
          <p:cNvPr id="26" name="Rectangle 25">
            <a:extLst>
              <a:ext uri="{FF2B5EF4-FFF2-40B4-BE49-F238E27FC236}">
                <a16:creationId xmlns:a16="http://schemas.microsoft.com/office/drawing/2014/main" id="{B86EAD8C-E6F5-45BA-86CF-3EED09D84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Text Placeholder 6">
            <a:extLst>
              <a:ext uri="{FF2B5EF4-FFF2-40B4-BE49-F238E27FC236}">
                <a16:creationId xmlns:a16="http://schemas.microsoft.com/office/drawing/2014/main" id="{C81F47A4-5224-4CFA-BBF8-72459D6CC9EF}"/>
              </a:ext>
            </a:extLst>
          </p:cNvPr>
          <p:cNvSpPr>
            <a:spLocks noGrp="1"/>
          </p:cNvSpPr>
          <p:nvPr>
            <p:ph type="body" sz="half" idx="2"/>
          </p:nvPr>
        </p:nvSpPr>
        <p:spPr>
          <a:xfrm>
            <a:off x="650668" y="2590800"/>
            <a:ext cx="3698047" cy="3809999"/>
          </a:xfrm>
        </p:spPr>
        <p:txBody>
          <a:bodyPr vert="horz" lIns="91440" tIns="45720" rIns="91440" bIns="45720" rtlCol="0">
            <a:normAutofit/>
          </a:bodyPr>
          <a:lstStyle/>
          <a:p>
            <a:pPr marL="457200" indent="-457200">
              <a:buFont typeface="Wingdings" panose="05000000000000000000" pitchFamily="2" charset="2"/>
              <a:buChar char="Ø"/>
            </a:pPr>
            <a:r>
              <a:rPr lang="en-US" sz="3600" dirty="0">
                <a:latin typeface="Times New Roman" panose="02020603050405020304" pitchFamily="18" charset="0"/>
                <a:cs typeface="Times New Roman" panose="02020603050405020304" pitchFamily="18" charset="0"/>
              </a:rPr>
              <a:t>What you need just when you need it!</a:t>
            </a:r>
          </a:p>
          <a:p>
            <a:pPr marL="457200" indent="-457200">
              <a:buFont typeface="Wingdings" panose="05000000000000000000" pitchFamily="2" charset="2"/>
              <a:buChar char="Ø"/>
            </a:pPr>
            <a:r>
              <a:rPr lang="en-US" sz="3600" dirty="0">
                <a:latin typeface="Times New Roman" panose="02020603050405020304" pitchFamily="18" charset="0"/>
                <a:cs typeface="Times New Roman" panose="02020603050405020304" pitchFamily="18" charset="0"/>
              </a:rPr>
              <a:t>Keeping you in the Kairos Riverbanks</a:t>
            </a:r>
            <a:r>
              <a:rPr lang="en-US" sz="2800" dirty="0"/>
              <a:t>!</a:t>
            </a:r>
          </a:p>
        </p:txBody>
      </p:sp>
      <p:pic>
        <p:nvPicPr>
          <p:cNvPr id="4" name="Audio 3">
            <a:hlinkClick r:id="" action="ppaction://media"/>
            <a:extLst>
              <a:ext uri="{FF2B5EF4-FFF2-40B4-BE49-F238E27FC236}">
                <a16:creationId xmlns:a16="http://schemas.microsoft.com/office/drawing/2014/main" id="{CFB2DCD6-5AA8-4E39-8263-5DB3CD69689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62778746"/>
      </p:ext>
    </p:extLst>
  </p:cSld>
  <p:clrMapOvr>
    <a:masterClrMapping/>
  </p:clrMapOvr>
  <mc:AlternateContent xmlns:mc="http://schemas.openxmlformats.org/markup-compatibility/2006" xmlns:p14="http://schemas.microsoft.com/office/powerpoint/2010/main">
    <mc:Choice Requires="p14">
      <p:transition spd="slow" p14:dur="2000" advTm="20869"/>
    </mc:Choice>
    <mc:Fallback xmlns="">
      <p:transition spd="slow" advTm="20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773167" y="156172"/>
            <a:ext cx="9731266" cy="791250"/>
          </a:xfrm>
        </p:spPr>
        <p:txBody>
          <a:bodyPr/>
          <a:lstStyle/>
          <a:p>
            <a:pPr algn="ctr"/>
            <a:r>
              <a:rPr lang="en-US" sz="4000" b="1" dirty="0"/>
              <a:t>Why We Use the Program Manual</a:t>
            </a:r>
          </a:p>
        </p:txBody>
      </p:sp>
      <p:sp>
        <p:nvSpPr>
          <p:cNvPr id="21" name="TextBox 20">
            <a:extLst>
              <a:ext uri="{FF2B5EF4-FFF2-40B4-BE49-F238E27FC236}">
                <a16:creationId xmlns:a16="http://schemas.microsoft.com/office/drawing/2014/main" id="{B0B024A2-54C3-4198-B931-43A90A407228}"/>
              </a:ext>
            </a:extLst>
          </p:cNvPr>
          <p:cNvSpPr txBox="1"/>
          <p:nvPr/>
        </p:nvSpPr>
        <p:spPr>
          <a:xfrm>
            <a:off x="510199" y="1420189"/>
            <a:ext cx="6479257" cy="4401205"/>
          </a:xfrm>
          <a:prstGeom prst="rect">
            <a:avLst/>
          </a:prstGeom>
          <a:noFill/>
        </p:spPr>
        <p:txBody>
          <a:bodyPr wrap="square" rtlCol="0">
            <a:spAutoFit/>
          </a:bodyPr>
          <a:lstStyle/>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One of our best resources</a:t>
            </a:r>
          </a:p>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Underutilized</a:t>
            </a:r>
          </a:p>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Contains answers to most questions</a:t>
            </a:r>
          </a:p>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Helps volunteers and teams understand the purpose and processes of doing weekends</a:t>
            </a:r>
          </a:p>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Explains the purpose for and how to conduct Continuing Ministry</a:t>
            </a:r>
          </a:p>
          <a:p>
            <a:pPr marL="342900" indent="-3429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Every volunteer should have a copy and read it</a:t>
            </a:r>
          </a:p>
        </p:txBody>
      </p:sp>
      <p:sp>
        <p:nvSpPr>
          <p:cNvPr id="27" name="TextBox 26">
            <a:extLst>
              <a:ext uri="{FF2B5EF4-FFF2-40B4-BE49-F238E27FC236}">
                <a16:creationId xmlns:a16="http://schemas.microsoft.com/office/drawing/2014/main" id="{C424AC38-AEA4-4009-94EF-75BAE66F0B6A}"/>
              </a:ext>
            </a:extLst>
          </p:cNvPr>
          <p:cNvSpPr txBox="1"/>
          <p:nvPr/>
        </p:nvSpPr>
        <p:spPr>
          <a:xfrm>
            <a:off x="5638800" y="2968487"/>
            <a:ext cx="914400" cy="914400"/>
          </a:xfrm>
          <a:prstGeom prst="rect">
            <a:avLst/>
          </a:prstGeom>
          <a:noFill/>
        </p:spPr>
        <p:txBody>
          <a:bodyPr wrap="square" rtlCol="0">
            <a:spAutoFit/>
          </a:bodyPr>
          <a:lstStyle/>
          <a:p>
            <a:endParaRPr lang="en-US" dirty="0"/>
          </a:p>
        </p:txBody>
      </p:sp>
      <p:grpSp>
        <p:nvGrpSpPr>
          <p:cNvPr id="29" name="Group 28">
            <a:extLst>
              <a:ext uri="{FF2B5EF4-FFF2-40B4-BE49-F238E27FC236}">
                <a16:creationId xmlns:a16="http://schemas.microsoft.com/office/drawing/2014/main" id="{9E8D946D-FA47-474E-93A4-C2AFCF1C47EA}"/>
              </a:ext>
            </a:extLst>
          </p:cNvPr>
          <p:cNvGrpSpPr/>
          <p:nvPr/>
        </p:nvGrpSpPr>
        <p:grpSpPr>
          <a:xfrm>
            <a:off x="8039513" y="2116404"/>
            <a:ext cx="2340429" cy="3061328"/>
            <a:chOff x="7922082" y="1957063"/>
            <a:chExt cx="2698228" cy="3589425"/>
          </a:xfrm>
        </p:grpSpPr>
        <p:pic>
          <p:nvPicPr>
            <p:cNvPr id="26" name="Picture 25">
              <a:extLst>
                <a:ext uri="{FF2B5EF4-FFF2-40B4-BE49-F238E27FC236}">
                  <a16:creationId xmlns:a16="http://schemas.microsoft.com/office/drawing/2014/main" id="{73ADDEB8-25C4-4185-B480-0B65CFD72D5E}"/>
                </a:ext>
              </a:extLst>
            </p:cNvPr>
            <p:cNvPicPr>
              <a:picLocks noChangeAspect="1"/>
            </p:cNvPicPr>
            <p:nvPr/>
          </p:nvPicPr>
          <p:blipFill rotWithShape="1">
            <a:blip r:embed="rId4"/>
            <a:srcRect l="31390" t="31001" r="32947" b="33253"/>
            <a:stretch/>
          </p:blipFill>
          <p:spPr>
            <a:xfrm rot="5787826">
              <a:off x="7476483" y="2402662"/>
              <a:ext cx="3589425" cy="2698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64637D03-DACC-470B-BCA2-DF9150EAECDD}"/>
                </a:ext>
              </a:extLst>
            </p:cNvPr>
            <p:cNvSpPr txBox="1"/>
            <p:nvPr/>
          </p:nvSpPr>
          <p:spPr>
            <a:xfrm rot="844049" flipH="1">
              <a:off x="9191250" y="4576327"/>
              <a:ext cx="482174" cy="215444"/>
            </a:xfrm>
            <a:prstGeom prst="rect">
              <a:avLst/>
            </a:prstGeom>
            <a:noFill/>
            <a:ln w="38100">
              <a:noFill/>
            </a:ln>
          </p:spPr>
          <p:txBody>
            <a:bodyPr wrap="square" rtlCol="0">
              <a:spAutoFit/>
            </a:bodyPr>
            <a:lstStyle/>
            <a:p>
              <a:r>
                <a:rPr lang="en-US" sz="800" dirty="0"/>
                <a:t>®</a:t>
              </a:r>
            </a:p>
          </p:txBody>
        </p:sp>
      </p:grpSp>
      <p:pic>
        <p:nvPicPr>
          <p:cNvPr id="4" name="Audio 3">
            <a:hlinkClick r:id="" action="ppaction://media"/>
            <a:extLst>
              <a:ext uri="{FF2B5EF4-FFF2-40B4-BE49-F238E27FC236}">
                <a16:creationId xmlns:a16="http://schemas.microsoft.com/office/drawing/2014/main" id="{5A6F4D18-FB37-4795-9655-4CB2135EED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94632615"/>
      </p:ext>
    </p:extLst>
  </p:cSld>
  <p:clrMapOvr>
    <a:masterClrMapping/>
  </p:clrMapOvr>
  <mc:AlternateContent xmlns:mc="http://schemas.openxmlformats.org/markup-compatibility/2006" xmlns:p14="http://schemas.microsoft.com/office/powerpoint/2010/main">
    <mc:Choice Requires="p14">
      <p:transition spd="slow" p14:dur="2000" advTm="46242"/>
    </mc:Choice>
    <mc:Fallback xmlns="">
      <p:transition spd="slow" advTm="46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42" presetClass="entr" presetSubtype="0" fill="hold" grpId="0" nodeType="withEffect">
                                  <p:stCondLst>
                                    <p:cond delay="1000"/>
                                  </p:stCondLst>
                                  <p:childTnLst>
                                    <p:set>
                                      <p:cBhvr>
                                        <p:cTn id="8" dur="1" fill="hold">
                                          <p:stCondLst>
                                            <p:cond delay="0"/>
                                          </p:stCondLst>
                                        </p:cTn>
                                        <p:tgtEl>
                                          <p:spTgt spid="21">
                                            <p:txEl>
                                              <p:pRg st="0" end="0"/>
                                            </p:txEl>
                                          </p:spTgt>
                                        </p:tgtEl>
                                        <p:attrNameLst>
                                          <p:attrName>style.visibility</p:attrName>
                                        </p:attrNameLst>
                                      </p:cBhvr>
                                      <p:to>
                                        <p:strVal val="visible"/>
                                      </p:to>
                                    </p:set>
                                    <p:animEffect transition="in" filter="fade">
                                      <p:cBhvr>
                                        <p:cTn id="9" dur="3000"/>
                                        <p:tgtEl>
                                          <p:spTgt spid="21">
                                            <p:txEl>
                                              <p:pRg st="0" end="0"/>
                                            </p:txEl>
                                          </p:spTgt>
                                        </p:tgtEl>
                                      </p:cBhvr>
                                    </p:animEffect>
                                    <p:anim calcmode="lin" valueType="num">
                                      <p:cBhvr>
                                        <p:cTn id="10" dur="3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11" dur="3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1">
                                            <p:txEl>
                                              <p:pRg st="1" end="1"/>
                                            </p:txEl>
                                          </p:spTgt>
                                        </p:tgtEl>
                                        <p:attrNameLst>
                                          <p:attrName>style.visibility</p:attrName>
                                        </p:attrNameLst>
                                      </p:cBhvr>
                                      <p:to>
                                        <p:strVal val="visible"/>
                                      </p:to>
                                    </p:set>
                                    <p:animEffect transition="in" filter="fade">
                                      <p:cBhvr>
                                        <p:cTn id="16" dur="3000"/>
                                        <p:tgtEl>
                                          <p:spTgt spid="21">
                                            <p:txEl>
                                              <p:pRg st="1" end="1"/>
                                            </p:txEl>
                                          </p:spTgt>
                                        </p:tgtEl>
                                      </p:cBhvr>
                                    </p:animEffect>
                                    <p:anim calcmode="lin" valueType="num">
                                      <p:cBhvr>
                                        <p:cTn id="17" dur="3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18" dur="3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animEffect transition="in" filter="fade">
                                      <p:cBhvr>
                                        <p:cTn id="23" dur="3000"/>
                                        <p:tgtEl>
                                          <p:spTgt spid="21">
                                            <p:txEl>
                                              <p:pRg st="2" end="2"/>
                                            </p:txEl>
                                          </p:spTgt>
                                        </p:tgtEl>
                                      </p:cBhvr>
                                    </p:animEffect>
                                    <p:anim calcmode="lin" valueType="num">
                                      <p:cBhvr>
                                        <p:cTn id="24" dur="3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25" dur="3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1">
                                            <p:txEl>
                                              <p:pRg st="3" end="3"/>
                                            </p:txEl>
                                          </p:spTgt>
                                        </p:tgtEl>
                                        <p:attrNameLst>
                                          <p:attrName>style.visibility</p:attrName>
                                        </p:attrNameLst>
                                      </p:cBhvr>
                                      <p:to>
                                        <p:strVal val="visible"/>
                                      </p:to>
                                    </p:set>
                                    <p:animEffect transition="in" filter="fade">
                                      <p:cBhvr>
                                        <p:cTn id="30" dur="3000"/>
                                        <p:tgtEl>
                                          <p:spTgt spid="21">
                                            <p:txEl>
                                              <p:pRg st="3" end="3"/>
                                            </p:txEl>
                                          </p:spTgt>
                                        </p:tgtEl>
                                      </p:cBhvr>
                                    </p:animEffect>
                                    <p:anim calcmode="lin" valueType="num">
                                      <p:cBhvr>
                                        <p:cTn id="31" dur="3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32" dur="3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1">
                                            <p:txEl>
                                              <p:pRg st="4" end="4"/>
                                            </p:txEl>
                                          </p:spTgt>
                                        </p:tgtEl>
                                        <p:attrNameLst>
                                          <p:attrName>style.visibility</p:attrName>
                                        </p:attrNameLst>
                                      </p:cBhvr>
                                      <p:to>
                                        <p:strVal val="visible"/>
                                      </p:to>
                                    </p:set>
                                    <p:animEffect transition="in" filter="fade">
                                      <p:cBhvr>
                                        <p:cTn id="37" dur="3000"/>
                                        <p:tgtEl>
                                          <p:spTgt spid="21">
                                            <p:txEl>
                                              <p:pRg st="4" end="4"/>
                                            </p:txEl>
                                          </p:spTgt>
                                        </p:tgtEl>
                                      </p:cBhvr>
                                    </p:animEffect>
                                    <p:anim calcmode="lin" valueType="num">
                                      <p:cBhvr>
                                        <p:cTn id="38" dur="30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39" dur="3000" fill="hold"/>
                                        <p:tgtEl>
                                          <p:spTgt spid="2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1">
                                            <p:txEl>
                                              <p:pRg st="5" end="5"/>
                                            </p:txEl>
                                          </p:spTgt>
                                        </p:tgtEl>
                                        <p:attrNameLst>
                                          <p:attrName>style.visibility</p:attrName>
                                        </p:attrNameLst>
                                      </p:cBhvr>
                                      <p:to>
                                        <p:strVal val="visible"/>
                                      </p:to>
                                    </p:set>
                                    <p:animEffect transition="in" filter="fade">
                                      <p:cBhvr>
                                        <p:cTn id="44" dur="3000"/>
                                        <p:tgtEl>
                                          <p:spTgt spid="21">
                                            <p:txEl>
                                              <p:pRg st="5" end="5"/>
                                            </p:txEl>
                                          </p:spTgt>
                                        </p:tgtEl>
                                      </p:cBhvr>
                                    </p:animEffect>
                                    <p:anim calcmode="lin" valueType="num">
                                      <p:cBhvr>
                                        <p:cTn id="45" dur="3000" fill="hold"/>
                                        <p:tgtEl>
                                          <p:spTgt spid="21">
                                            <p:txEl>
                                              <p:pRg st="5" end="5"/>
                                            </p:txEl>
                                          </p:spTgt>
                                        </p:tgtEl>
                                        <p:attrNameLst>
                                          <p:attrName>ppt_x</p:attrName>
                                        </p:attrNameLst>
                                      </p:cBhvr>
                                      <p:tavLst>
                                        <p:tav tm="0">
                                          <p:val>
                                            <p:strVal val="#ppt_x"/>
                                          </p:val>
                                        </p:tav>
                                        <p:tav tm="100000">
                                          <p:val>
                                            <p:strVal val="#ppt_x"/>
                                          </p:val>
                                        </p:tav>
                                      </p:tavLst>
                                    </p:anim>
                                    <p:anim calcmode="lin" valueType="num">
                                      <p:cBhvr>
                                        <p:cTn id="46" dur="3000" fill="hold"/>
                                        <p:tgtEl>
                                          <p:spTgt spid="2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4"/>
                </p:tgtEl>
              </p:cMediaNode>
            </p:audio>
          </p:childTnLst>
        </p:cTn>
      </p:par>
    </p:tnLst>
    <p:bldLst>
      <p:bldP spid="21"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1230367" y="98904"/>
            <a:ext cx="9731266" cy="791250"/>
          </a:xfrm>
        </p:spPr>
        <p:txBody>
          <a:bodyPr/>
          <a:lstStyle/>
          <a:p>
            <a:pPr algn="ctr"/>
            <a:r>
              <a:rPr lang="en-US" sz="4000" b="1" dirty="0"/>
              <a:t>Governing Reference Book</a:t>
            </a:r>
          </a:p>
        </p:txBody>
      </p:sp>
      <p:sp>
        <p:nvSpPr>
          <p:cNvPr id="27" name="TextBox 26">
            <a:extLst>
              <a:ext uri="{FF2B5EF4-FFF2-40B4-BE49-F238E27FC236}">
                <a16:creationId xmlns:a16="http://schemas.microsoft.com/office/drawing/2014/main" id="{C424AC38-AEA4-4009-94EF-75BAE66F0B6A}"/>
              </a:ext>
            </a:extLst>
          </p:cNvPr>
          <p:cNvSpPr txBox="1"/>
          <p:nvPr/>
        </p:nvSpPr>
        <p:spPr>
          <a:xfrm>
            <a:off x="5638800" y="2968487"/>
            <a:ext cx="914400" cy="914400"/>
          </a:xfrm>
          <a:prstGeom prst="rect">
            <a:avLst/>
          </a:prstGeom>
          <a:noFill/>
        </p:spPr>
        <p:txBody>
          <a:bodyPr wrap="square" rtlCol="0">
            <a:spAutoFit/>
          </a:bodyPr>
          <a:lstStyle/>
          <a:p>
            <a:endParaRPr lang="en-US" dirty="0"/>
          </a:p>
        </p:txBody>
      </p:sp>
      <p:sp>
        <p:nvSpPr>
          <p:cNvPr id="3" name="Rectangle 2">
            <a:extLst>
              <a:ext uri="{FF2B5EF4-FFF2-40B4-BE49-F238E27FC236}">
                <a16:creationId xmlns:a16="http://schemas.microsoft.com/office/drawing/2014/main" id="{87798F94-7183-4E83-87EB-0B98463311E5}"/>
              </a:ext>
            </a:extLst>
          </p:cNvPr>
          <p:cNvSpPr/>
          <p:nvPr/>
        </p:nvSpPr>
        <p:spPr>
          <a:xfrm>
            <a:off x="402685" y="3628106"/>
            <a:ext cx="10330562" cy="2677656"/>
          </a:xfrm>
          <a:prstGeom prst="rect">
            <a:avLst/>
          </a:prstGeom>
        </p:spPr>
        <p:txBody>
          <a:bodyPr wrap="square">
            <a:spAutoFit/>
          </a:bodyPr>
          <a:lstStyle/>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Vision, Mission, Kairos Statement of Faith,  &amp; Core Values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1-2</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Policy Statement on Interdenominational Christian Ministry	</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3</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Kairos Outside Commitment Statement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4</a:t>
            </a:r>
            <a:endParaRPr lang="en-US" sz="2400" i="1"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The Kairos Outside Riverbanks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6-15</a:t>
            </a:r>
            <a:endParaRPr lang="en-US" sz="2400" i="1"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The Kairos Outside Foundations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16-19</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Kairos Outside Negotiable/Non-Negotiable List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20-22</a:t>
            </a:r>
            <a:endParaRPr lang="en-US" sz="2400" i="1"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“Who is community”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40</a:t>
            </a:r>
          </a:p>
        </p:txBody>
      </p:sp>
      <p:sp>
        <p:nvSpPr>
          <p:cNvPr id="4" name="TextBox 3">
            <a:extLst>
              <a:ext uri="{FF2B5EF4-FFF2-40B4-BE49-F238E27FC236}">
                <a16:creationId xmlns:a16="http://schemas.microsoft.com/office/drawing/2014/main" id="{B6CBF860-F8E4-466F-97B8-710B61C9F933}"/>
              </a:ext>
            </a:extLst>
          </p:cNvPr>
          <p:cNvSpPr txBox="1"/>
          <p:nvPr/>
        </p:nvSpPr>
        <p:spPr>
          <a:xfrm>
            <a:off x="402685" y="937185"/>
            <a:ext cx="10472230" cy="2488502"/>
          </a:xfrm>
          <a:prstGeom prst="rect">
            <a:avLst/>
          </a:prstGeom>
          <a:noFill/>
        </p:spPr>
        <p:txBody>
          <a:bodyPr wrap="square" rtlCol="0">
            <a:spAutoFit/>
          </a:bodyPr>
          <a:lstStyle/>
          <a:p>
            <a:pPr marL="285750" indent="-285750">
              <a:lnSpc>
                <a:spcPct val="107000"/>
              </a:lnSpc>
              <a:spcAft>
                <a:spcPts val="800"/>
              </a:spcAft>
              <a:buFont typeface="Wingdings" panose="05000000000000000000" pitchFamily="2" charset="2"/>
              <a:buChar char="§"/>
            </a:pPr>
            <a:r>
              <a:rPr lang="en-US" sz="2200" b="1" dirty="0">
                <a:latin typeface="Times New Roman" panose="02020603050405020304" pitchFamily="18" charset="0"/>
                <a:ea typeface="Calibri" panose="020F0502020204030204" pitchFamily="34" charset="0"/>
                <a:cs typeface="Times New Roman" panose="02020603050405020304" pitchFamily="18" charset="0"/>
              </a:rPr>
              <a:t>First six sections of the manual introduce us to the foundations on which Kairos Prison Ministry and the Kairos Outside Program are based</a:t>
            </a:r>
          </a:p>
          <a:p>
            <a:pPr marL="285750" indent="-285750">
              <a:lnSpc>
                <a:spcPct val="107000"/>
              </a:lnSpc>
              <a:spcAft>
                <a:spcPts val="800"/>
              </a:spcAft>
              <a:buFont typeface="Wingdings" panose="05000000000000000000" pitchFamily="2" charset="2"/>
              <a:buChar char="§"/>
            </a:pPr>
            <a:r>
              <a:rPr lang="en-US" sz="2200" b="1" dirty="0">
                <a:latin typeface="Times New Roman" panose="02020603050405020304" pitchFamily="18" charset="0"/>
                <a:ea typeface="Calibri" panose="020F0502020204030204" pitchFamily="34" charset="0"/>
                <a:cs typeface="Times New Roman" panose="02020603050405020304" pitchFamily="18" charset="0"/>
              </a:rPr>
              <a:t>Provides us with an in-depth understanding of Kairos Prison Ministry International </a:t>
            </a:r>
          </a:p>
          <a:p>
            <a:pPr marL="285750" indent="-285750">
              <a:lnSpc>
                <a:spcPct val="107000"/>
              </a:lnSpc>
              <a:spcAft>
                <a:spcPts val="800"/>
              </a:spcAft>
              <a:buFont typeface="Wingdings" panose="05000000000000000000" pitchFamily="2" charset="2"/>
              <a:buChar char="§"/>
            </a:pPr>
            <a:r>
              <a:rPr lang="en-US" sz="2200" b="1" dirty="0">
                <a:latin typeface="Times New Roman" panose="02020603050405020304" pitchFamily="18" charset="0"/>
                <a:ea typeface="Calibri" panose="020F0502020204030204" pitchFamily="34" charset="0"/>
                <a:cs typeface="Times New Roman" panose="02020603050405020304" pitchFamily="18" charset="0"/>
              </a:rPr>
              <a:t>Teaches us how to merge our ministry with the mission of Kairos</a:t>
            </a:r>
          </a:p>
          <a:p>
            <a:endParaRPr lang="en-US" dirty="0"/>
          </a:p>
        </p:txBody>
      </p:sp>
      <p:sp>
        <p:nvSpPr>
          <p:cNvPr id="6" name="TextBox 5">
            <a:extLst>
              <a:ext uri="{FF2B5EF4-FFF2-40B4-BE49-F238E27FC236}">
                <a16:creationId xmlns:a16="http://schemas.microsoft.com/office/drawing/2014/main" id="{567B471D-1082-44E6-A97A-FA46630B519F}"/>
              </a:ext>
            </a:extLst>
          </p:cNvPr>
          <p:cNvSpPr txBox="1"/>
          <p:nvPr/>
        </p:nvSpPr>
        <p:spPr>
          <a:xfrm>
            <a:off x="626716" y="3032204"/>
            <a:ext cx="3716082" cy="800219"/>
          </a:xfrm>
          <a:prstGeom prst="rect">
            <a:avLst/>
          </a:prstGeom>
          <a:noFill/>
        </p:spPr>
        <p:txBody>
          <a:bodyPr wrap="none" rtlCol="0">
            <a:spAutoFit/>
          </a:bodyPr>
          <a:lstStyle/>
          <a:p>
            <a:r>
              <a:rPr lang="en-US" sz="2800" b="1"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Contains the following</a:t>
            </a:r>
            <a:r>
              <a:rPr lang="en-US" b="1"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a:t>
            </a:r>
          </a:p>
          <a:p>
            <a:endParaRPr lang="en-US" dirty="0"/>
          </a:p>
        </p:txBody>
      </p:sp>
      <p:pic>
        <p:nvPicPr>
          <p:cNvPr id="11" name="Audio 10">
            <a:hlinkClick r:id="" action="ppaction://media"/>
            <a:extLst>
              <a:ext uri="{FF2B5EF4-FFF2-40B4-BE49-F238E27FC236}">
                <a16:creationId xmlns:a16="http://schemas.microsoft.com/office/drawing/2014/main" id="{7AE674C7-50B8-480E-ACF2-51F8DDB96E5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53106864"/>
      </p:ext>
    </p:extLst>
  </p:cSld>
  <p:clrMapOvr>
    <a:masterClrMapping/>
  </p:clrMapOvr>
  <mc:AlternateContent xmlns:mc="http://schemas.openxmlformats.org/markup-compatibility/2006" xmlns:p14="http://schemas.microsoft.com/office/powerpoint/2010/main">
    <mc:Choice Requires="p14">
      <p:transition spd="slow" p14:dur="2000" advTm="81631"/>
    </mc:Choice>
    <mc:Fallback xmlns="">
      <p:transition spd="slow" advTm="81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42" presetClass="entr" presetSubtype="0" fill="hold" grpId="0" nodeType="withEffect">
                                  <p:stCondLst>
                                    <p:cond delay="4500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2000"/>
                                        <p:tgtEl>
                                          <p:spTgt spid="3">
                                            <p:txEl>
                                              <p:pRg st="0" end="0"/>
                                            </p:txEl>
                                          </p:spTgt>
                                        </p:tgtEl>
                                      </p:cBhvr>
                                    </p:animEffect>
                                    <p:anim calcmode="lin" valueType="num">
                                      <p:cBhvr>
                                        <p:cTn id="10"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anim calcmode="lin" valueType="num">
                                      <p:cBhvr>
                                        <p:cTn id="1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2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anim calcmode="lin" valueType="num">
                                      <p:cBhvr>
                                        <p:cTn id="24"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2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2000"/>
                                        <p:tgtEl>
                                          <p:spTgt spid="3">
                                            <p:txEl>
                                              <p:pRg st="3" end="3"/>
                                            </p:txEl>
                                          </p:spTgt>
                                        </p:tgtEl>
                                      </p:cBhvr>
                                    </p:animEffect>
                                    <p:anim calcmode="lin" valueType="num">
                                      <p:cBhvr>
                                        <p:cTn id="31"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2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2000"/>
                                        <p:tgtEl>
                                          <p:spTgt spid="3">
                                            <p:txEl>
                                              <p:pRg st="4" end="4"/>
                                            </p:txEl>
                                          </p:spTgt>
                                        </p:tgtEl>
                                      </p:cBhvr>
                                    </p:animEffect>
                                    <p:anim calcmode="lin" valueType="num">
                                      <p:cBhvr>
                                        <p:cTn id="38"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2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2000"/>
                                        <p:tgtEl>
                                          <p:spTgt spid="3">
                                            <p:txEl>
                                              <p:pRg st="5" end="5"/>
                                            </p:txEl>
                                          </p:spTgt>
                                        </p:tgtEl>
                                      </p:cBhvr>
                                    </p:animEffect>
                                    <p:anim calcmode="lin" valueType="num">
                                      <p:cBhvr>
                                        <p:cTn id="45"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2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2000"/>
                                        <p:tgtEl>
                                          <p:spTgt spid="3">
                                            <p:txEl>
                                              <p:pRg st="6" end="6"/>
                                            </p:txEl>
                                          </p:spTgt>
                                        </p:tgtEl>
                                      </p:cBhvr>
                                    </p:animEffect>
                                    <p:anim calcmode="lin" valueType="num">
                                      <p:cBhvr>
                                        <p:cTn id="52"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2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4" fill="hold" display="0">
                  <p:stCondLst>
                    <p:cond delay="indefinite"/>
                  </p:stCondLst>
                  <p:endCondLst>
                    <p:cond evt="onStopAudio" delay="0">
                      <p:tgtEl>
                        <p:sldTgt/>
                      </p:tgtEl>
                    </p:cond>
                  </p:endCondLst>
                </p:cTn>
                <p:tgtEl>
                  <p:spTgt spid="11"/>
                </p:tgtEl>
              </p:cMediaNode>
            </p:audio>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2119010" y="300897"/>
            <a:ext cx="9731266" cy="791250"/>
          </a:xfrm>
        </p:spPr>
        <p:txBody>
          <a:bodyPr/>
          <a:lstStyle/>
          <a:p>
            <a:pPr algn="ctr"/>
            <a:r>
              <a:rPr lang="en-US" sz="4000" b="1" dirty="0"/>
              <a:t>Governing Reference </a:t>
            </a:r>
            <a:br>
              <a:rPr lang="en-US" sz="4000" b="1" dirty="0"/>
            </a:br>
            <a:r>
              <a:rPr lang="en-US" sz="4000" b="1" dirty="0"/>
              <a:t>Book</a:t>
            </a:r>
          </a:p>
        </p:txBody>
      </p:sp>
      <p:sp>
        <p:nvSpPr>
          <p:cNvPr id="5" name="TextBox 4">
            <a:extLst>
              <a:ext uri="{FF2B5EF4-FFF2-40B4-BE49-F238E27FC236}">
                <a16:creationId xmlns:a16="http://schemas.microsoft.com/office/drawing/2014/main" id="{6D8ED234-0A4F-49C4-AA2B-4A1E2F9F9C78}"/>
              </a:ext>
            </a:extLst>
          </p:cNvPr>
          <p:cNvSpPr txBox="1"/>
          <p:nvPr/>
        </p:nvSpPr>
        <p:spPr>
          <a:xfrm>
            <a:off x="283804" y="3461542"/>
            <a:ext cx="11566472" cy="2954655"/>
          </a:xfrm>
          <a:prstGeom prst="rect">
            <a:avLst/>
          </a:prstGeom>
          <a:noFill/>
        </p:spPr>
        <p:txBody>
          <a:bodyPr wrap="square" rtlCol="0">
            <a:spAutoFit/>
          </a:bodyPr>
          <a:lstStyle/>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How to use the Program Manual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24</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The history of Kairos Outside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26</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The symbols of the Ministry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31-33</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An explanation of the Kairos Outside logo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34</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The Kairos Outside Purpose, Goals, and Philosophy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35-37</a:t>
            </a:r>
          </a:p>
          <a:p>
            <a:pPr marL="342900" indent="-34290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An overview of merging the Mission of Kairos with ministry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Pages 39-40</a:t>
            </a:r>
          </a:p>
          <a:p>
            <a:pPr marL="285750" indent="-285750">
              <a:buFont typeface="Courier New" panose="02070309020205020404" pitchFamily="49" charset="0"/>
              <a:buChar char="o"/>
            </a:pPr>
            <a:r>
              <a:rPr lang="en-US" sz="2400" dirty="0">
                <a:latin typeface="Times New Roman" panose="02020603050405020304" pitchFamily="18" charset="0"/>
                <a:ea typeface="Calibri" panose="020F0502020204030204" pitchFamily="34" charset="0"/>
                <a:cs typeface="Times New Roman" panose="02020603050405020304" pitchFamily="18" charset="0"/>
              </a:rPr>
              <a:t>Who may attend a Kairos Outside Weekend							</a:t>
            </a:r>
            <a:r>
              <a:rPr lang="en-US" sz="2000" i="1" dirty="0">
                <a:latin typeface="Times New Roman" panose="02020603050405020304" pitchFamily="18" charset="0"/>
                <a:ea typeface="Calibri" panose="020F0502020204030204" pitchFamily="34" charset="0"/>
                <a:cs typeface="Times New Roman" panose="02020603050405020304" pitchFamily="18" charset="0"/>
              </a:rPr>
              <a:t>Page 39-40</a:t>
            </a:r>
          </a:p>
          <a:p>
            <a:endParaRPr lang="en-US" dirty="0"/>
          </a:p>
        </p:txBody>
      </p:sp>
      <p:pic>
        <p:nvPicPr>
          <p:cNvPr id="1026" name="Picture 2" descr="I found this cute little boy picture, so... - Jocelyn Doctor David ...">
            <a:extLst>
              <a:ext uri="{FF2B5EF4-FFF2-40B4-BE49-F238E27FC236}">
                <a16:creationId xmlns:a16="http://schemas.microsoft.com/office/drawing/2014/main" id="{D4584572-61CB-41B5-813F-19F5BDCF0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53798">
            <a:off x="597844" y="416749"/>
            <a:ext cx="3351928" cy="28183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Audio 5">
            <a:hlinkClick r:id="" action="ppaction://media"/>
            <a:extLst>
              <a:ext uri="{FF2B5EF4-FFF2-40B4-BE49-F238E27FC236}">
                <a16:creationId xmlns:a16="http://schemas.microsoft.com/office/drawing/2014/main" id="{B4FE9106-35F8-4858-9180-9E31F6ABAC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99579341"/>
      </p:ext>
    </p:extLst>
  </p:cSld>
  <p:clrMapOvr>
    <a:masterClrMapping/>
  </p:clrMapOvr>
  <mc:AlternateContent xmlns:mc="http://schemas.openxmlformats.org/markup-compatibility/2006" xmlns:p14="http://schemas.microsoft.com/office/powerpoint/2010/main">
    <mc:Choice Requires="p14">
      <p:transition spd="slow" p14:dur="2000" advTm="45266"/>
    </mc:Choice>
    <mc:Fallback xmlns="">
      <p:transition spd="slow" advTm="45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37 ART AND CRAFT ACTIVITIES FOR CLASS 1">
            <a:extLst>
              <a:ext uri="{FF2B5EF4-FFF2-40B4-BE49-F238E27FC236}">
                <a16:creationId xmlns:a16="http://schemas.microsoft.com/office/drawing/2014/main" id="{F8E16372-52E4-47E8-A8EC-ED14A62D6B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5770" y="1486112"/>
            <a:ext cx="3030386" cy="13191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42A6DF8-BC4C-4C6B-B613-F89DB2C82130}"/>
              </a:ext>
            </a:extLst>
          </p:cNvPr>
          <p:cNvSpPr/>
          <p:nvPr/>
        </p:nvSpPr>
        <p:spPr>
          <a:xfrm>
            <a:off x="3048000" y="3248696"/>
            <a:ext cx="6096000" cy="3622274"/>
          </a:xfrm>
          <a:prstGeom prst="rect">
            <a:avLst/>
          </a:prstGeom>
        </p:spPr>
        <p:txBody>
          <a:bodyPr>
            <a:spAutoFit/>
          </a:bodyPr>
          <a:lstStyle/>
          <a:p>
            <a:pPr marL="342900" marR="0" lvl="0" indent="-342900">
              <a:lnSpc>
                <a:spcPct val="107000"/>
              </a:lnSpc>
              <a:spcBef>
                <a:spcPts val="0"/>
              </a:spcBef>
              <a:spcAft>
                <a:spcPts val="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Definition of Ministry</a:t>
            </a:r>
          </a:p>
          <a:p>
            <a:pPr marL="342900" marR="0" lvl="0" indent="-342900">
              <a:lnSpc>
                <a:spcPct val="107000"/>
              </a:lnSpc>
              <a:spcBef>
                <a:spcPts val="0"/>
              </a:spcBef>
              <a:spcAft>
                <a:spcPts val="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Characteristics of Kairos Outside</a:t>
            </a:r>
          </a:p>
          <a:p>
            <a:pPr marL="342900" marR="0" lvl="0" indent="-342900">
              <a:lnSpc>
                <a:spcPct val="107000"/>
              </a:lnSpc>
              <a:spcBef>
                <a:spcPts val="0"/>
              </a:spcBef>
              <a:spcAft>
                <a:spcPts val="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Information on Kairos Prison Ministry International’s Annual Conference</a:t>
            </a:r>
          </a:p>
          <a:p>
            <a:pPr marL="342900" marR="0" lvl="0" indent="-342900">
              <a:lnSpc>
                <a:spcPct val="107000"/>
              </a:lnSpc>
              <a:spcBef>
                <a:spcPts val="0"/>
              </a:spcBef>
              <a:spcAft>
                <a:spcPts val="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Suggestions for the Presentation of the Kairos Outside Foundations</a:t>
            </a:r>
          </a:p>
          <a:p>
            <a:pPr marL="342900" marR="0" lvl="0" indent="-342900">
              <a:lnSpc>
                <a:spcPct val="107000"/>
              </a:lnSpc>
              <a:spcBef>
                <a:spcPts val="0"/>
              </a:spcBef>
              <a:spcAft>
                <a:spcPts val="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Resources and training opportunities from Kairos Prison </a:t>
            </a:r>
          </a:p>
          <a:p>
            <a:pPr marL="342900" marR="0" lvl="0" indent="-342900">
              <a:lnSpc>
                <a:spcPct val="107000"/>
              </a:lnSpc>
              <a:spcBef>
                <a:spcPts val="0"/>
              </a:spcBef>
              <a:spcAft>
                <a:spcPts val="800"/>
              </a:spcAft>
              <a:buFont typeface="+mj-lt"/>
              <a:buAutoNum type="arabicPeriod"/>
            </a:pP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FCE9B96C-B3B0-4B1A-A121-CD42B6D41C26}"/>
              </a:ext>
            </a:extLst>
          </p:cNvPr>
          <p:cNvSpPr txBox="1"/>
          <p:nvPr/>
        </p:nvSpPr>
        <p:spPr>
          <a:xfrm>
            <a:off x="151003" y="305420"/>
            <a:ext cx="8889965" cy="3046988"/>
          </a:xfrm>
          <a:prstGeom prst="rect">
            <a:avLst/>
          </a:prstGeom>
          <a:noFill/>
        </p:spPr>
        <p:txBody>
          <a:bodyPr wrap="square" rtlCol="0">
            <a:spAutoFit/>
          </a:bodyPr>
          <a:lstStyle/>
          <a:p>
            <a:pPr marL="342900" indent="-342900">
              <a:buFont typeface="Wingdings" panose="05000000000000000000" pitchFamily="2" charset="2"/>
              <a:buChar char="§"/>
            </a:pPr>
            <a:r>
              <a:rPr lang="en-US" sz="24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Break your group into two teams and ask each team to find the list below in the first six sections of the Program Manual. </a:t>
            </a:r>
          </a:p>
          <a:p>
            <a:pPr marL="342900" indent="-342900">
              <a:buFont typeface="Wingdings" panose="05000000000000000000" pitchFamily="2" charset="2"/>
              <a:buChar char="§"/>
            </a:pPr>
            <a:r>
              <a:rPr lang="en-US" sz="24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Once they find each topic, have them write down what is said about the topic and note the page #s.  </a:t>
            </a:r>
          </a:p>
          <a:p>
            <a:pPr marL="342900" indent="-342900">
              <a:buFont typeface="Wingdings" panose="05000000000000000000" pitchFamily="2" charset="2"/>
              <a:buChar char="§"/>
            </a:pPr>
            <a:r>
              <a:rPr lang="en-US" sz="24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The first team to get all 5 wins bragging rights</a:t>
            </a:r>
          </a:p>
          <a:p>
            <a:pPr marL="342900" indent="-342900">
              <a:buFont typeface="Wingdings" panose="05000000000000000000" pitchFamily="2" charset="2"/>
              <a:buChar char="§"/>
            </a:pPr>
            <a:r>
              <a:rPr lang="en-US" sz="24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Have the winning team share their answers.</a:t>
            </a:r>
          </a:p>
          <a:p>
            <a:pPr marL="342900" indent="-342900">
              <a:buFont typeface="Wingdings" panose="05000000000000000000" pitchFamily="2" charset="2"/>
              <a:buChar char="§"/>
            </a:pPr>
            <a:r>
              <a:rPr lang="en-US" sz="24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Give everyone 15 minutes to do this exercise.!</a:t>
            </a:r>
          </a:p>
          <a:p>
            <a:endParaRPr lang="en-US" dirty="0"/>
          </a:p>
        </p:txBody>
      </p:sp>
      <p:pic>
        <p:nvPicPr>
          <p:cNvPr id="5" name="Audio 4">
            <a:hlinkClick r:id="" action="ppaction://media"/>
            <a:extLst>
              <a:ext uri="{FF2B5EF4-FFF2-40B4-BE49-F238E27FC236}">
                <a16:creationId xmlns:a16="http://schemas.microsoft.com/office/drawing/2014/main" id="{81F7A0E5-DE3C-44EA-AE45-9411E2997A8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2861030"/>
      </p:ext>
    </p:extLst>
  </p:cSld>
  <p:clrMapOvr>
    <a:masterClrMapping/>
  </p:clrMapOvr>
  <mc:AlternateContent xmlns:mc="http://schemas.openxmlformats.org/markup-compatibility/2006" xmlns:p14="http://schemas.microsoft.com/office/powerpoint/2010/main">
    <mc:Choice Requires="p14">
      <p:transition spd="slow" p14:dur="2000" advTm="31720"/>
    </mc:Choice>
    <mc:Fallback xmlns="">
      <p:transition spd="slow" advTm="31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792486" y="191608"/>
            <a:ext cx="9731266" cy="791250"/>
          </a:xfrm>
        </p:spPr>
        <p:txBody>
          <a:bodyPr/>
          <a:lstStyle/>
          <a:p>
            <a:pPr algn="ctr"/>
            <a:r>
              <a:rPr lang="en-US" sz="4000" b="1" dirty="0">
                <a:latin typeface="Century Gothic" panose="020B0502020202020204" pitchFamily="34" charset="0"/>
                <a:cs typeface="Times New Roman" panose="02020603050405020304" pitchFamily="18" charset="0"/>
              </a:rPr>
              <a:t>Guide</a:t>
            </a:r>
            <a:r>
              <a:rPr lang="en-US" sz="4000" b="1" dirty="0"/>
              <a:t> Book for the Teaming Process</a:t>
            </a:r>
          </a:p>
        </p:txBody>
      </p:sp>
      <p:sp>
        <p:nvSpPr>
          <p:cNvPr id="4" name="TextBox 3">
            <a:extLst>
              <a:ext uri="{FF2B5EF4-FFF2-40B4-BE49-F238E27FC236}">
                <a16:creationId xmlns:a16="http://schemas.microsoft.com/office/drawing/2014/main" id="{B6CBF860-F8E4-466F-97B8-710B61C9F933}"/>
              </a:ext>
            </a:extLst>
          </p:cNvPr>
          <p:cNvSpPr txBox="1"/>
          <p:nvPr/>
        </p:nvSpPr>
        <p:spPr>
          <a:xfrm>
            <a:off x="491320" y="1433528"/>
            <a:ext cx="7219665" cy="1384995"/>
          </a:xfrm>
          <a:prstGeom prst="rect">
            <a:avLst/>
          </a:prstGeom>
          <a:noFill/>
        </p:spPr>
        <p:txBody>
          <a:bodyPr wrap="square" rtlCol="0">
            <a:spAutoFit/>
          </a:bodyPr>
          <a:lstStyle/>
          <a:p>
            <a:r>
              <a:rPr lang="en-US" sz="2800" b="1" dirty="0">
                <a:solidFill>
                  <a:srgbClr val="7CFF05"/>
                </a:solidFill>
                <a:latin typeface="Times New Roman" panose="02020603050405020304" pitchFamily="18" charset="0"/>
                <a:cs typeface="Times New Roman" panose="02020603050405020304" pitchFamily="18" charset="0"/>
              </a:rPr>
              <a:t>The Preparation section of the manual contains everything needed to lead a Kairos Outside Weekend </a:t>
            </a:r>
          </a:p>
        </p:txBody>
      </p:sp>
      <p:pic>
        <p:nvPicPr>
          <p:cNvPr id="2050" name="Picture 2" descr="Preparation Meaning - YouTube">
            <a:extLst>
              <a:ext uri="{FF2B5EF4-FFF2-40B4-BE49-F238E27FC236}">
                <a16:creationId xmlns:a16="http://schemas.microsoft.com/office/drawing/2014/main" id="{6ED10701-5C64-43D5-9D70-CB0017FE02EE}"/>
              </a:ext>
            </a:extLst>
          </p:cNvPr>
          <p:cNvPicPr>
            <a:picLocks noChangeAspect="1" noChangeArrowheads="1"/>
          </p:cNvPicPr>
          <p:nvPr/>
        </p:nvPicPr>
        <p:blipFill>
          <a:blip r:embed="rId4">
            <a:duotone>
              <a:prstClr val="black"/>
              <a:srgbClr val="86FF01">
                <a:tint val="45000"/>
                <a:satMod val="400000"/>
              </a:srgbClr>
            </a:duotone>
            <a:extLst>
              <a:ext uri="{28A0092B-C50C-407E-A947-70E740481C1C}">
                <a14:useLocalDpi xmlns:a14="http://schemas.microsoft.com/office/drawing/2010/main" val="0"/>
              </a:ext>
            </a:extLst>
          </a:blip>
          <a:srcRect/>
          <a:stretch>
            <a:fillRect/>
          </a:stretch>
        </p:blipFill>
        <p:spPr bwMode="auto">
          <a:xfrm rot="404810">
            <a:off x="8122640" y="1504046"/>
            <a:ext cx="3245843" cy="181767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9250368-F762-445F-8DE1-6158AB8ED544}"/>
              </a:ext>
            </a:extLst>
          </p:cNvPr>
          <p:cNvSpPr txBox="1"/>
          <p:nvPr/>
        </p:nvSpPr>
        <p:spPr>
          <a:xfrm>
            <a:off x="364487" y="3269193"/>
            <a:ext cx="11728775" cy="2308324"/>
          </a:xfrm>
          <a:prstGeom prst="rect">
            <a:avLst/>
          </a:prstGeom>
          <a:noFill/>
        </p:spPr>
        <p:txBody>
          <a:bodyPr wrap="square" rtlCol="0">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Important things to know about Kairos Outside					</a:t>
            </a:r>
            <a:r>
              <a:rPr lang="en-US" sz="2000" i="1" dirty="0">
                <a:latin typeface="Times New Roman" panose="02020603050405020304" pitchFamily="18" charset="0"/>
                <a:cs typeface="Times New Roman" panose="02020603050405020304" pitchFamily="18" charset="0"/>
              </a:rPr>
              <a:t>Page 41</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Leader criteria, selection procedures, and responsibilities			</a:t>
            </a:r>
            <a:r>
              <a:rPr lang="en-US" sz="2000" i="1" dirty="0">
                <a:latin typeface="Times New Roman" panose="02020603050405020304" pitchFamily="18" charset="0"/>
                <a:cs typeface="Times New Roman" panose="02020603050405020304" pitchFamily="18" charset="0"/>
              </a:rPr>
              <a:t>Pages 42-45</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Team selection process, size and positions							</a:t>
            </a:r>
            <a:r>
              <a:rPr lang="en-US" sz="2000" i="1" dirty="0">
                <a:latin typeface="Times New Roman" panose="02020603050405020304" pitchFamily="18" charset="0"/>
                <a:cs typeface="Times New Roman" panose="02020603050405020304" pitchFamily="18" charset="0"/>
              </a:rPr>
              <a:t>Pages 50, 51-54,131</a:t>
            </a:r>
            <a:r>
              <a:rPr lang="en-US" sz="2400" dirty="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Volunteer qualifications									</a:t>
            </a:r>
            <a:r>
              <a:rPr lang="en-US" sz="2000" i="1" dirty="0">
                <a:latin typeface="Times New Roman" panose="02020603050405020304" pitchFamily="18" charset="0"/>
                <a:cs typeface="Times New Roman" panose="02020603050405020304" pitchFamily="18" charset="0"/>
              </a:rPr>
              <a:t>		Page 51</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Making talk assignments											</a:t>
            </a:r>
            <a:r>
              <a:rPr lang="en-US" sz="2000" i="1" dirty="0">
                <a:latin typeface="Times New Roman" panose="02020603050405020304" pitchFamily="18" charset="0"/>
                <a:cs typeface="Times New Roman" panose="02020603050405020304" pitchFamily="18" charset="0"/>
              </a:rPr>
              <a:t>Page 54</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Leader’s checklist and timeline									</a:t>
            </a:r>
            <a:r>
              <a:rPr lang="en-US" sz="2000" i="1" dirty="0">
                <a:latin typeface="Times New Roman" panose="02020603050405020304" pitchFamily="18" charset="0"/>
                <a:cs typeface="Times New Roman" panose="02020603050405020304" pitchFamily="18" charset="0"/>
              </a:rPr>
              <a:t>Pages 55-60</a:t>
            </a:r>
          </a:p>
        </p:txBody>
      </p:sp>
      <p:pic>
        <p:nvPicPr>
          <p:cNvPr id="3" name="Audio 2">
            <a:hlinkClick r:id="" action="ppaction://media"/>
            <a:extLst>
              <a:ext uri="{FF2B5EF4-FFF2-40B4-BE49-F238E27FC236}">
                <a16:creationId xmlns:a16="http://schemas.microsoft.com/office/drawing/2014/main" id="{F4D57489-39A5-4D74-A776-E4452B5935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16235430"/>
      </p:ext>
    </p:extLst>
  </p:cSld>
  <p:clrMapOvr>
    <a:masterClrMapping/>
  </p:clrMapOvr>
  <mc:AlternateContent xmlns:mc="http://schemas.openxmlformats.org/markup-compatibility/2006" xmlns:p14="http://schemas.microsoft.com/office/powerpoint/2010/main">
    <mc:Choice Requires="p14">
      <p:transition spd="slow" p14:dur="2000" advTm="45148"/>
    </mc:Choice>
    <mc:Fallback xmlns="">
      <p:transition spd="slow" advTm="45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100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3000"/>
                                        <p:tgtEl>
                                          <p:spTgt spid="11">
                                            <p:txEl>
                                              <p:pRg st="0" end="0"/>
                                            </p:txEl>
                                          </p:spTgt>
                                        </p:tgtEl>
                                      </p:cBhvr>
                                    </p:animEffect>
                                    <p:anim calcmode="lin" valueType="num">
                                      <p:cBhvr>
                                        <p:cTn id="12" dur="3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3" dur="3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1000"/>
                                  </p:stCondLst>
                                  <p:childTnLst>
                                    <p:set>
                                      <p:cBhvr>
                                        <p:cTn id="17" dur="1" fill="hold">
                                          <p:stCondLst>
                                            <p:cond delay="0"/>
                                          </p:stCondLst>
                                        </p:cTn>
                                        <p:tgtEl>
                                          <p:spTgt spid="11">
                                            <p:txEl>
                                              <p:pRg st="1" end="1"/>
                                            </p:txEl>
                                          </p:spTgt>
                                        </p:tgtEl>
                                        <p:attrNameLst>
                                          <p:attrName>style.visibility</p:attrName>
                                        </p:attrNameLst>
                                      </p:cBhvr>
                                      <p:to>
                                        <p:strVal val="visible"/>
                                      </p:to>
                                    </p:set>
                                    <p:animEffect transition="in" filter="fade">
                                      <p:cBhvr>
                                        <p:cTn id="18" dur="3000"/>
                                        <p:tgtEl>
                                          <p:spTgt spid="11">
                                            <p:txEl>
                                              <p:pRg st="1" end="1"/>
                                            </p:txEl>
                                          </p:spTgt>
                                        </p:tgtEl>
                                      </p:cBhvr>
                                    </p:animEffect>
                                    <p:anim calcmode="lin" valueType="num">
                                      <p:cBhvr>
                                        <p:cTn id="19" dur="3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0" dur="3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1000"/>
                                  </p:stCondLst>
                                  <p:childTnLst>
                                    <p:set>
                                      <p:cBhvr>
                                        <p:cTn id="24" dur="1" fill="hold">
                                          <p:stCondLst>
                                            <p:cond delay="0"/>
                                          </p:stCondLst>
                                        </p:cTn>
                                        <p:tgtEl>
                                          <p:spTgt spid="11">
                                            <p:txEl>
                                              <p:pRg st="2" end="2"/>
                                            </p:txEl>
                                          </p:spTgt>
                                        </p:tgtEl>
                                        <p:attrNameLst>
                                          <p:attrName>style.visibility</p:attrName>
                                        </p:attrNameLst>
                                      </p:cBhvr>
                                      <p:to>
                                        <p:strVal val="visible"/>
                                      </p:to>
                                    </p:set>
                                    <p:animEffect transition="in" filter="fade">
                                      <p:cBhvr>
                                        <p:cTn id="25" dur="3000"/>
                                        <p:tgtEl>
                                          <p:spTgt spid="11">
                                            <p:txEl>
                                              <p:pRg st="2" end="2"/>
                                            </p:txEl>
                                          </p:spTgt>
                                        </p:tgtEl>
                                      </p:cBhvr>
                                    </p:animEffect>
                                    <p:anim calcmode="lin" valueType="num">
                                      <p:cBhvr>
                                        <p:cTn id="26" dur="3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7" dur="3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100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3000"/>
                                        <p:tgtEl>
                                          <p:spTgt spid="11">
                                            <p:txEl>
                                              <p:pRg st="3" end="3"/>
                                            </p:txEl>
                                          </p:spTgt>
                                        </p:tgtEl>
                                      </p:cBhvr>
                                    </p:animEffect>
                                    <p:anim calcmode="lin" valueType="num">
                                      <p:cBhvr>
                                        <p:cTn id="33" dur="3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4" dur="3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1000"/>
                                  </p:stCondLst>
                                  <p:childTnLst>
                                    <p:set>
                                      <p:cBhvr>
                                        <p:cTn id="38" dur="1" fill="hold">
                                          <p:stCondLst>
                                            <p:cond delay="0"/>
                                          </p:stCondLst>
                                        </p:cTn>
                                        <p:tgtEl>
                                          <p:spTgt spid="11">
                                            <p:txEl>
                                              <p:pRg st="4" end="4"/>
                                            </p:txEl>
                                          </p:spTgt>
                                        </p:tgtEl>
                                        <p:attrNameLst>
                                          <p:attrName>style.visibility</p:attrName>
                                        </p:attrNameLst>
                                      </p:cBhvr>
                                      <p:to>
                                        <p:strVal val="visible"/>
                                      </p:to>
                                    </p:set>
                                    <p:animEffect transition="in" filter="fade">
                                      <p:cBhvr>
                                        <p:cTn id="39" dur="3000"/>
                                        <p:tgtEl>
                                          <p:spTgt spid="11">
                                            <p:txEl>
                                              <p:pRg st="4" end="4"/>
                                            </p:txEl>
                                          </p:spTgt>
                                        </p:tgtEl>
                                      </p:cBhvr>
                                    </p:animEffect>
                                    <p:anim calcmode="lin" valueType="num">
                                      <p:cBhvr>
                                        <p:cTn id="40" dur="3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1" dur="3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1000"/>
                                  </p:stCondLst>
                                  <p:childTnLst>
                                    <p:set>
                                      <p:cBhvr>
                                        <p:cTn id="45" dur="1" fill="hold">
                                          <p:stCondLst>
                                            <p:cond delay="0"/>
                                          </p:stCondLst>
                                        </p:cTn>
                                        <p:tgtEl>
                                          <p:spTgt spid="11">
                                            <p:txEl>
                                              <p:pRg st="5" end="5"/>
                                            </p:txEl>
                                          </p:spTgt>
                                        </p:tgtEl>
                                        <p:attrNameLst>
                                          <p:attrName>style.visibility</p:attrName>
                                        </p:attrNameLst>
                                      </p:cBhvr>
                                      <p:to>
                                        <p:strVal val="visible"/>
                                      </p:to>
                                    </p:set>
                                    <p:animEffect transition="in" filter="fade">
                                      <p:cBhvr>
                                        <p:cTn id="46" dur="3000"/>
                                        <p:tgtEl>
                                          <p:spTgt spid="11">
                                            <p:txEl>
                                              <p:pRg st="5" end="5"/>
                                            </p:txEl>
                                          </p:spTgt>
                                        </p:tgtEl>
                                      </p:cBhvr>
                                    </p:animEffect>
                                    <p:anim calcmode="lin" valueType="num">
                                      <p:cBhvr>
                                        <p:cTn id="47" dur="3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8" dur="3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3"/>
                </p:tgtEl>
              </p:cMediaNode>
            </p:audio>
          </p:childTnLst>
        </p:cTn>
      </p:par>
    </p:tnLst>
    <p:bldLst>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360608" y="407001"/>
            <a:ext cx="9581882" cy="791250"/>
          </a:xfrm>
        </p:spPr>
        <p:txBody>
          <a:bodyPr/>
          <a:lstStyle/>
          <a:p>
            <a:pPr algn="ctr"/>
            <a:r>
              <a:rPr lang="en-US" sz="4000" b="1" dirty="0">
                <a:cs typeface="Times New Roman" panose="02020603050405020304" pitchFamily="18" charset="0"/>
              </a:rPr>
              <a:t>Guide</a:t>
            </a:r>
            <a:r>
              <a:rPr lang="en-US" sz="4000" b="1" dirty="0"/>
              <a:t> Book for the Teaming Process</a:t>
            </a:r>
          </a:p>
        </p:txBody>
      </p:sp>
      <p:sp>
        <p:nvSpPr>
          <p:cNvPr id="10" name="TextBox 9">
            <a:extLst>
              <a:ext uri="{FF2B5EF4-FFF2-40B4-BE49-F238E27FC236}">
                <a16:creationId xmlns:a16="http://schemas.microsoft.com/office/drawing/2014/main" id="{AA6A8C1D-ED90-4286-AECC-01B61EB87FE2}"/>
              </a:ext>
            </a:extLst>
          </p:cNvPr>
          <p:cNvSpPr txBox="1"/>
          <p:nvPr/>
        </p:nvSpPr>
        <p:spPr>
          <a:xfrm>
            <a:off x="-196528" y="2725671"/>
            <a:ext cx="8647729" cy="2585323"/>
          </a:xfrm>
          <a:prstGeom prst="rect">
            <a:avLst/>
          </a:prstGeom>
          <a:noFill/>
        </p:spPr>
        <p:txBody>
          <a:bodyPr wrap="square" rtlCol="0">
            <a:spAutoFit/>
          </a:bodyPr>
          <a:lstStyle/>
          <a:p>
            <a:pPr marL="1257300" lvl="2"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Core Team Training							</a:t>
            </a:r>
            <a:r>
              <a:rPr lang="en-US" sz="2000" i="1" dirty="0">
                <a:latin typeface="Times New Roman" panose="02020603050405020304" pitchFamily="18" charset="0"/>
                <a:cs typeface="Times New Roman" panose="02020603050405020304" pitchFamily="18" charset="0"/>
              </a:rPr>
              <a:t>Pages 63-69</a:t>
            </a:r>
          </a:p>
          <a:p>
            <a:pPr marL="1257300" lvl="2"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Job descriptions								</a:t>
            </a:r>
            <a:r>
              <a:rPr lang="en-US" sz="2000" i="1" dirty="0">
                <a:latin typeface="Times New Roman" panose="02020603050405020304" pitchFamily="18" charset="0"/>
                <a:cs typeface="Times New Roman" panose="02020603050405020304" pitchFamily="18" charset="0"/>
              </a:rPr>
              <a:t>Pages 70-130</a:t>
            </a:r>
          </a:p>
          <a:p>
            <a:pPr marL="1257300" lvl="2"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Table Leader training 							</a:t>
            </a:r>
            <a:r>
              <a:rPr lang="en-US" sz="2000" i="1" dirty="0">
                <a:latin typeface="Times New Roman" panose="02020603050405020304" pitchFamily="18" charset="0"/>
                <a:cs typeface="Times New Roman" panose="02020603050405020304" pitchFamily="18" charset="0"/>
              </a:rPr>
              <a:t>Pages 101-107</a:t>
            </a:r>
          </a:p>
          <a:p>
            <a:pPr marL="1257300" lvl="2"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Role of Team Contacts							</a:t>
            </a:r>
            <a:r>
              <a:rPr lang="en-US" sz="2000" i="1" dirty="0">
                <a:latin typeface="Times New Roman" panose="02020603050405020304" pitchFamily="18" charset="0"/>
                <a:cs typeface="Times New Roman" panose="02020603050405020304" pitchFamily="18" charset="0"/>
              </a:rPr>
              <a:t>Pages 133-135</a:t>
            </a:r>
          </a:p>
          <a:p>
            <a:pPr marL="1257300" lvl="2"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How to conduct team formation meetings		</a:t>
            </a:r>
            <a:r>
              <a:rPr lang="en-US" sz="2000" i="1" dirty="0">
                <a:latin typeface="Times New Roman" panose="02020603050405020304" pitchFamily="18" charset="0"/>
                <a:cs typeface="Times New Roman" panose="02020603050405020304" pitchFamily="18" charset="0"/>
              </a:rPr>
              <a:t>Pages 136-142</a:t>
            </a:r>
          </a:p>
          <a:p>
            <a:pPr marL="1257300" lvl="2"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Talk and Meditation outlines &amp; questions		</a:t>
            </a:r>
            <a:r>
              <a:rPr lang="en-US" sz="2000" i="1" dirty="0">
                <a:latin typeface="Times New Roman" panose="02020603050405020304" pitchFamily="18" charset="0"/>
                <a:cs typeface="Times New Roman" panose="02020603050405020304" pitchFamily="18" charset="0"/>
              </a:rPr>
              <a:t>Pages 143-162</a:t>
            </a:r>
          </a:p>
          <a:p>
            <a:endParaRPr lang="en-US" dirty="0"/>
          </a:p>
        </p:txBody>
      </p:sp>
      <p:pic>
        <p:nvPicPr>
          <p:cNvPr id="3" name="Picture 2" descr="The Word For The Day — 2 Timothy 4:2 'Be prepared, whether the ...">
            <a:extLst>
              <a:ext uri="{FF2B5EF4-FFF2-40B4-BE49-F238E27FC236}">
                <a16:creationId xmlns:a16="http://schemas.microsoft.com/office/drawing/2014/main" id="{F532BACB-C626-4447-AD6F-F6F4BECFA3F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951" t="2794"/>
          <a:stretch/>
        </p:blipFill>
        <p:spPr bwMode="auto">
          <a:xfrm>
            <a:off x="8993304" y="2024059"/>
            <a:ext cx="2748619" cy="35816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C3542F-6590-441C-88C8-1B5A4A037D80}"/>
              </a:ext>
            </a:extLst>
          </p:cNvPr>
          <p:cNvSpPr txBox="1"/>
          <p:nvPr/>
        </p:nvSpPr>
        <p:spPr>
          <a:xfrm>
            <a:off x="681897" y="1547006"/>
            <a:ext cx="7599218" cy="954107"/>
          </a:xfrm>
          <a:prstGeom prst="rect">
            <a:avLst/>
          </a:prstGeom>
          <a:noFill/>
        </p:spPr>
        <p:txBody>
          <a:bodyPr wrap="square" rtlCol="0">
            <a:spAutoFit/>
          </a:bodyPr>
          <a:lstStyle/>
          <a:p>
            <a:r>
              <a:rPr lang="en-US" sz="2800" b="1" dirty="0">
                <a:solidFill>
                  <a:srgbClr val="7CFF05"/>
                </a:solidFill>
                <a:latin typeface="Times New Roman" panose="02020603050405020304" pitchFamily="18" charset="0"/>
                <a:cs typeface="Times New Roman" panose="02020603050405020304" pitchFamily="18" charset="0"/>
              </a:rPr>
              <a:t>The manual in conjunction with Ezra gives you  everything needed to conduct team meetings:</a:t>
            </a:r>
          </a:p>
        </p:txBody>
      </p:sp>
      <p:pic>
        <p:nvPicPr>
          <p:cNvPr id="13" name="Audio 12">
            <a:hlinkClick r:id="" action="ppaction://media"/>
            <a:extLst>
              <a:ext uri="{FF2B5EF4-FFF2-40B4-BE49-F238E27FC236}">
                <a16:creationId xmlns:a16="http://schemas.microsoft.com/office/drawing/2014/main" id="{A5277699-0608-481A-91E1-4C1E54F739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222834"/>
      </p:ext>
    </p:extLst>
  </p:cSld>
  <p:clrMapOvr>
    <a:masterClrMapping/>
  </p:clrMapOvr>
  <mc:AlternateContent xmlns:mc="http://schemas.openxmlformats.org/markup-compatibility/2006" xmlns:p14="http://schemas.microsoft.com/office/powerpoint/2010/main">
    <mc:Choice Requires="p14">
      <p:transition spd="slow" p14:dur="2000" advTm="59103"/>
    </mc:Choice>
    <mc:Fallback xmlns="">
      <p:transition spd="slow" advTm="59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37 ART AND CRAFT ACTIVITIES FOR CLASS 1">
            <a:extLst>
              <a:ext uri="{FF2B5EF4-FFF2-40B4-BE49-F238E27FC236}">
                <a16:creationId xmlns:a16="http://schemas.microsoft.com/office/drawing/2014/main" id="{F8E16372-52E4-47E8-A8EC-ED14A62D6B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46000">
            <a:off x="472986" y="433419"/>
            <a:ext cx="3030386" cy="13191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CE9B96C-B3B0-4B1A-A121-CD42B6D41C26}"/>
              </a:ext>
            </a:extLst>
          </p:cNvPr>
          <p:cNvSpPr txBox="1"/>
          <p:nvPr/>
        </p:nvSpPr>
        <p:spPr>
          <a:xfrm>
            <a:off x="954058" y="2348707"/>
            <a:ext cx="10283884" cy="3416320"/>
          </a:xfrm>
          <a:prstGeom prst="rect">
            <a:avLst/>
          </a:prstGeom>
          <a:noFill/>
        </p:spPr>
        <p:txBody>
          <a:bodyPr wrap="square" rtlCol="0">
            <a:spAutoFit/>
          </a:bodyPr>
          <a:lstStyle/>
          <a:p>
            <a:pPr marL="342900" indent="-342900">
              <a:buFont typeface="Wingdings" panose="05000000000000000000" pitchFamily="2" charset="2"/>
              <a:buChar char="§"/>
            </a:pPr>
            <a:r>
              <a:rPr lang="en-US" sz="28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Break your group into smaller groups of three or four people. </a:t>
            </a:r>
          </a:p>
          <a:p>
            <a:pPr marL="342900" indent="-342900">
              <a:buFont typeface="Wingdings" panose="05000000000000000000" pitchFamily="2" charset="2"/>
              <a:buChar char="§"/>
            </a:pPr>
            <a:r>
              <a:rPr lang="en-US" sz="28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Take 15 minutes and review the preparation section of the manual</a:t>
            </a:r>
          </a:p>
          <a:p>
            <a:pPr marL="342900" indent="-342900">
              <a:buFont typeface="Wingdings" panose="05000000000000000000" pitchFamily="2" charset="2"/>
              <a:buChar char="§"/>
            </a:pPr>
            <a:r>
              <a:rPr lang="en-US" sz="28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Have each group identify 5 new things they learned. </a:t>
            </a:r>
          </a:p>
          <a:p>
            <a:r>
              <a:rPr lang="en-US" sz="28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   (They must be things they did not know before today.)</a:t>
            </a:r>
          </a:p>
          <a:p>
            <a:pPr marL="342900" indent="-342900">
              <a:buFont typeface="Wingdings" panose="05000000000000000000" pitchFamily="2" charset="2"/>
              <a:buChar char="§"/>
            </a:pPr>
            <a:r>
              <a:rPr lang="en-US" sz="28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Have them note the page numbers where they found them. </a:t>
            </a:r>
          </a:p>
          <a:p>
            <a:pPr marL="342900" indent="-342900">
              <a:buFont typeface="Wingdings" panose="05000000000000000000" pitchFamily="2" charset="2"/>
              <a:buChar char="§"/>
            </a:pPr>
            <a:r>
              <a:rPr lang="en-US" sz="2800" b="1" i="1" dirty="0">
                <a:solidFill>
                  <a:srgbClr val="7CFF05"/>
                </a:solidFill>
                <a:latin typeface="Times New Roman" panose="02020603050405020304" pitchFamily="18" charset="0"/>
                <a:ea typeface="Calibri" panose="020F0502020204030204" pitchFamily="34" charset="0"/>
                <a:cs typeface="Times New Roman" panose="02020603050405020304" pitchFamily="18" charset="0"/>
              </a:rPr>
              <a:t>Have each group share what they learned.</a:t>
            </a:r>
          </a:p>
          <a:p>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chemeClr val="bg1"/>
              </a:solidFill>
            </a:endParaRPr>
          </a:p>
        </p:txBody>
      </p:sp>
      <p:pic>
        <p:nvPicPr>
          <p:cNvPr id="4" name="Picture 2" descr="Preparation Meaning - YouTube">
            <a:extLst>
              <a:ext uri="{FF2B5EF4-FFF2-40B4-BE49-F238E27FC236}">
                <a16:creationId xmlns:a16="http://schemas.microsoft.com/office/drawing/2014/main" id="{25ECA0E5-7475-46B6-973F-D3995028803B}"/>
              </a:ext>
            </a:extLst>
          </p:cNvPr>
          <p:cNvPicPr>
            <a:picLocks noChangeAspect="1" noChangeArrowheads="1"/>
          </p:cNvPicPr>
          <p:nvPr/>
        </p:nvPicPr>
        <p:blipFill>
          <a:blip r:embed="rId5">
            <a:duotone>
              <a:prstClr val="black"/>
              <a:srgbClr val="86FF01">
                <a:tint val="45000"/>
                <a:satMod val="400000"/>
              </a:srgbClr>
            </a:duotone>
            <a:extLst>
              <a:ext uri="{28A0092B-C50C-407E-A947-70E740481C1C}">
                <a14:useLocalDpi xmlns:a14="http://schemas.microsoft.com/office/drawing/2010/main" val="0"/>
              </a:ext>
            </a:extLst>
          </a:blip>
          <a:srcRect/>
          <a:stretch>
            <a:fillRect/>
          </a:stretch>
        </p:blipFill>
        <p:spPr bwMode="auto">
          <a:xfrm rot="21195724">
            <a:off x="8555376" y="4856191"/>
            <a:ext cx="3245843" cy="181767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BCBAA593-66E8-42AB-ADAA-F9044757CDB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42698987"/>
      </p:ext>
    </p:extLst>
  </p:cSld>
  <p:clrMapOvr>
    <a:masterClrMapping/>
  </p:clrMapOvr>
  <mc:AlternateContent xmlns:mc="http://schemas.openxmlformats.org/markup-compatibility/2006" xmlns:p14="http://schemas.microsoft.com/office/powerpoint/2010/main">
    <mc:Choice Requires="p14">
      <p:transition spd="slow" p14:dur="2000" advTm="24423"/>
    </mc:Choice>
    <mc:Fallback xmlns="">
      <p:transition spd="slow" advTm="24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CB04-05C6-4A5C-860F-2E4231005B97}"/>
              </a:ext>
            </a:extLst>
          </p:cNvPr>
          <p:cNvSpPr>
            <a:spLocks noGrp="1"/>
          </p:cNvSpPr>
          <p:nvPr>
            <p:ph type="title" idx="4294967295"/>
          </p:nvPr>
        </p:nvSpPr>
        <p:spPr>
          <a:xfrm>
            <a:off x="1230367" y="209211"/>
            <a:ext cx="9731266" cy="791250"/>
          </a:xfrm>
        </p:spPr>
        <p:txBody>
          <a:bodyPr/>
          <a:lstStyle/>
          <a:p>
            <a:pPr algn="ctr"/>
            <a:r>
              <a:rPr lang="en-US" sz="3200" b="1" dirty="0">
                <a:latin typeface="Times New Roman" panose="02020603050405020304" pitchFamily="18" charset="0"/>
                <a:cs typeface="Times New Roman" panose="02020603050405020304" pitchFamily="18" charset="0"/>
              </a:rPr>
              <a:t>Guide Book for Running the Weekend</a:t>
            </a:r>
          </a:p>
        </p:txBody>
      </p:sp>
      <p:sp>
        <p:nvSpPr>
          <p:cNvPr id="4" name="TextBox 3">
            <a:extLst>
              <a:ext uri="{FF2B5EF4-FFF2-40B4-BE49-F238E27FC236}">
                <a16:creationId xmlns:a16="http://schemas.microsoft.com/office/drawing/2014/main" id="{B6CBF860-F8E4-466F-97B8-710B61C9F933}"/>
              </a:ext>
            </a:extLst>
          </p:cNvPr>
          <p:cNvSpPr txBox="1"/>
          <p:nvPr/>
        </p:nvSpPr>
        <p:spPr>
          <a:xfrm>
            <a:off x="755899" y="1379998"/>
            <a:ext cx="5917898" cy="1569660"/>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The Weekend Section Details What Happens on Kairos Outside Weekends</a:t>
            </a:r>
          </a:p>
        </p:txBody>
      </p:sp>
      <p:sp>
        <p:nvSpPr>
          <p:cNvPr id="10" name="TextBox 9">
            <a:extLst>
              <a:ext uri="{FF2B5EF4-FFF2-40B4-BE49-F238E27FC236}">
                <a16:creationId xmlns:a16="http://schemas.microsoft.com/office/drawing/2014/main" id="{AA6A8C1D-ED90-4286-AECC-01B61EB87FE2}"/>
              </a:ext>
            </a:extLst>
          </p:cNvPr>
          <p:cNvSpPr txBox="1"/>
          <p:nvPr/>
        </p:nvSpPr>
        <p:spPr>
          <a:xfrm>
            <a:off x="814031" y="3429000"/>
            <a:ext cx="6462531" cy="2339102"/>
          </a:xfrm>
          <a:prstGeom prst="rect">
            <a:avLst/>
          </a:prstGeom>
          <a:noFill/>
        </p:spPr>
        <p:txBody>
          <a:bodyPr wrap="square" rtlCol="0">
            <a:spAutoFit/>
          </a:bodyPr>
          <a:lstStyle/>
          <a:p>
            <a:pPr marL="342900" indent="-342900">
              <a:buFont typeface="Wingdings" panose="05000000000000000000" pitchFamily="2" charset="2"/>
              <a:buChar char="§"/>
            </a:pPr>
            <a:r>
              <a:rPr lang="en-US" sz="3600" dirty="0">
                <a:latin typeface="Times New Roman" panose="02020603050405020304" pitchFamily="18" charset="0"/>
                <a:cs typeface="Times New Roman" panose="02020603050405020304" pitchFamily="18" charset="0"/>
              </a:rPr>
              <a:t>Schedule					</a:t>
            </a:r>
            <a:r>
              <a:rPr lang="en-US" sz="2000" i="1" dirty="0">
                <a:latin typeface="Times New Roman" panose="02020603050405020304" pitchFamily="18" charset="0"/>
                <a:cs typeface="Times New Roman" panose="02020603050405020304" pitchFamily="18" charset="0"/>
              </a:rPr>
              <a:t>Pages 165-184</a:t>
            </a:r>
          </a:p>
          <a:p>
            <a:pPr marL="914400" lvl="1" indent="-457200">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Leader’s speeches</a:t>
            </a:r>
          </a:p>
          <a:p>
            <a:pPr marL="914400" lvl="1" indent="-457200">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Logistical notes</a:t>
            </a:r>
          </a:p>
          <a:p>
            <a:pPr marL="342900" indent="-342900">
              <a:buFont typeface="Wingdings" panose="05000000000000000000" pitchFamily="2" charset="2"/>
              <a:buChar char="§"/>
            </a:pPr>
            <a:r>
              <a:rPr lang="en-US" sz="3600" dirty="0">
                <a:latin typeface="Times New Roman" panose="02020603050405020304" pitchFamily="18" charset="0"/>
                <a:cs typeface="Times New Roman" panose="02020603050405020304" pitchFamily="18" charset="0"/>
              </a:rPr>
              <a:t>Closing diagram		</a:t>
            </a:r>
            <a:r>
              <a:rPr lang="en-US" sz="2000" i="1" dirty="0">
                <a:latin typeface="Times New Roman" panose="02020603050405020304" pitchFamily="18" charset="0"/>
                <a:cs typeface="Times New Roman" panose="02020603050405020304" pitchFamily="18" charset="0"/>
              </a:rPr>
              <a:t>Page 182</a:t>
            </a:r>
          </a:p>
          <a:p>
            <a:endParaRPr lang="en-US" dirty="0"/>
          </a:p>
        </p:txBody>
      </p:sp>
      <p:pic>
        <p:nvPicPr>
          <p:cNvPr id="3074" name="Picture 2" descr="Excited little girl.">
            <a:extLst>
              <a:ext uri="{FF2B5EF4-FFF2-40B4-BE49-F238E27FC236}">
                <a16:creationId xmlns:a16="http://schemas.microsoft.com/office/drawing/2014/main" id="{261B720F-3B11-467B-BFDD-3DCECC1BB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3074" y="2811462"/>
            <a:ext cx="3397507" cy="35741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hought Bubble: Cloud 2">
            <a:extLst>
              <a:ext uri="{FF2B5EF4-FFF2-40B4-BE49-F238E27FC236}">
                <a16:creationId xmlns:a16="http://schemas.microsoft.com/office/drawing/2014/main" id="{C69015FF-5E2A-4748-BC84-5484FD75ACE3}"/>
              </a:ext>
            </a:extLst>
          </p:cNvPr>
          <p:cNvSpPr/>
          <p:nvPr/>
        </p:nvSpPr>
        <p:spPr>
          <a:xfrm>
            <a:off x="8936059" y="1750616"/>
            <a:ext cx="2729044" cy="1417983"/>
          </a:xfrm>
          <a:prstGeom prst="cloudCallou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latin typeface="Times New Roman" panose="02020603050405020304" pitchFamily="18" charset="0"/>
                <a:cs typeface="Times New Roman" panose="02020603050405020304" pitchFamily="18" charset="0"/>
              </a:rPr>
              <a:t>Yeah, the </a:t>
            </a:r>
          </a:p>
          <a:p>
            <a:pPr algn="ctr"/>
            <a:r>
              <a:rPr lang="en-US" sz="2400" b="1" i="1" dirty="0">
                <a:latin typeface="Times New Roman" panose="02020603050405020304" pitchFamily="18" charset="0"/>
                <a:cs typeface="Times New Roman" panose="02020603050405020304" pitchFamily="18" charset="0"/>
              </a:rPr>
              <a:t>Weekend</a:t>
            </a:r>
          </a:p>
        </p:txBody>
      </p:sp>
      <p:pic>
        <p:nvPicPr>
          <p:cNvPr id="7" name="Audio 6">
            <a:hlinkClick r:id="" action="ppaction://media"/>
            <a:extLst>
              <a:ext uri="{FF2B5EF4-FFF2-40B4-BE49-F238E27FC236}">
                <a16:creationId xmlns:a16="http://schemas.microsoft.com/office/drawing/2014/main" id="{38B398C0-6FD3-4440-A501-BEBED58156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50455811"/>
      </p:ext>
    </p:extLst>
  </p:cSld>
  <p:clrMapOvr>
    <a:masterClrMapping/>
  </p:clrMapOvr>
  <mc:AlternateContent xmlns:mc="http://schemas.openxmlformats.org/markup-compatibility/2006" xmlns:p14="http://schemas.microsoft.com/office/powerpoint/2010/main">
    <mc:Choice Requires="p14">
      <p:transition spd="slow" p14:dur="2000" advTm="35022"/>
    </mc:Choice>
    <mc:Fallback xmlns="">
      <p:transition spd="slow" advTm="35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51D815-24A3-47C1-968F-F62F830DF7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533ECE-33ED-4FFC-B60F-2DEBB5EF7938}">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48E4A530-9AF2-4E87-A00B-D0A3B32C32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1226</Words>
  <Application>Microsoft Office PowerPoint</Application>
  <PresentationFormat>Widescreen</PresentationFormat>
  <Paragraphs>112</Paragraphs>
  <Slides>13</Slides>
  <Notes>0</Notes>
  <HiddenSlides>0</HiddenSlides>
  <MMClips>13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Century Gothic</vt:lpstr>
      <vt:lpstr>Courier New</vt:lpstr>
      <vt:lpstr>Times New Roman</vt:lpstr>
      <vt:lpstr>Wingdings</vt:lpstr>
      <vt:lpstr>Wingdings 3</vt:lpstr>
      <vt:lpstr>Ion</vt:lpstr>
      <vt:lpstr>“ A Walk thru the Program Manual”    Kairos Outside… </vt:lpstr>
      <vt:lpstr>Why We Use the Program Manual</vt:lpstr>
      <vt:lpstr>Governing Reference Book</vt:lpstr>
      <vt:lpstr>Governing Reference  Book</vt:lpstr>
      <vt:lpstr>PowerPoint Presentation</vt:lpstr>
      <vt:lpstr>Guide Book for the Teaming Process</vt:lpstr>
      <vt:lpstr>Guide Book for the Teaming Process</vt:lpstr>
      <vt:lpstr>PowerPoint Presentation</vt:lpstr>
      <vt:lpstr>Guide Book for Running the Weekend</vt:lpstr>
      <vt:lpstr>PowerPoint Presentation</vt:lpstr>
      <vt:lpstr>Guide Book for Conducting Continuing Ministry</vt:lpstr>
      <vt:lpstr>PowerPoint Presentation</vt:lpstr>
      <vt:lpstr>Layout of Program Manual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2019-07-31T16:41:04Z</dcterms:created>
  <dcterms:modified xsi:type="dcterms:W3CDTF">2020-06-18T20:08:10Z</dcterms:modified>
</cp:coreProperties>
</file>